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71" r:id="rId2"/>
    <p:sldId id="431" r:id="rId3"/>
    <p:sldId id="482" r:id="rId4"/>
    <p:sldId id="483" r:id="rId5"/>
    <p:sldId id="486" r:id="rId6"/>
    <p:sldId id="462" r:id="rId7"/>
    <p:sldId id="496" r:id="rId8"/>
    <p:sldId id="463" r:id="rId9"/>
    <p:sldId id="464" r:id="rId10"/>
    <p:sldId id="497" r:id="rId11"/>
    <p:sldId id="465" r:id="rId12"/>
    <p:sldId id="466" r:id="rId13"/>
    <p:sldId id="503" r:id="rId14"/>
    <p:sldId id="502" r:id="rId15"/>
    <p:sldId id="504" r:id="rId16"/>
    <p:sldId id="506" r:id="rId17"/>
    <p:sldId id="471" r:id="rId18"/>
    <p:sldId id="507" r:id="rId19"/>
    <p:sldId id="501" r:id="rId20"/>
    <p:sldId id="525" r:id="rId21"/>
    <p:sldId id="532" r:id="rId22"/>
    <p:sldId id="535" r:id="rId23"/>
    <p:sldId id="537" r:id="rId24"/>
    <p:sldId id="534" r:id="rId25"/>
    <p:sldId id="531" r:id="rId26"/>
    <p:sldId id="533" r:id="rId27"/>
    <p:sldId id="498" r:id="rId28"/>
    <p:sldId id="508" r:id="rId29"/>
    <p:sldId id="474" r:id="rId30"/>
    <p:sldId id="473" r:id="rId31"/>
    <p:sldId id="477" r:id="rId32"/>
    <p:sldId id="538" r:id="rId33"/>
    <p:sldId id="500" r:id="rId34"/>
    <p:sldId id="514" r:id="rId35"/>
    <p:sldId id="539" r:id="rId36"/>
    <p:sldId id="480" r:id="rId37"/>
    <p:sldId id="510" r:id="rId38"/>
    <p:sldId id="468" r:id="rId39"/>
    <p:sldId id="499" r:id="rId40"/>
    <p:sldId id="494" r:id="rId41"/>
    <p:sldId id="516" r:id="rId42"/>
    <p:sldId id="511" r:id="rId43"/>
    <p:sldId id="505" r:id="rId44"/>
  </p:sldIdLst>
  <p:sldSz cx="9144000" cy="6858000" type="screen4x3"/>
  <p:notesSz cx="6797675" cy="9926638"/>
  <p:defaultTextStyle>
    <a:defPPr>
      <a:defRPr lang="pt-PT"/>
    </a:defPPr>
    <a:lvl1pPr algn="l" rtl="0" eaLnBrk="0" fontAlgn="base" hangingPunct="0">
      <a:spcBef>
        <a:spcPct val="0"/>
      </a:spcBef>
      <a:spcAft>
        <a:spcPct val="0"/>
      </a:spcAft>
      <a:defRPr sz="5400" kern="1200">
        <a:solidFill>
          <a:schemeClr val="tx1"/>
        </a:solidFill>
        <a:latin typeface="Times New Roman" charset="0"/>
        <a:ea typeface="+mn-ea"/>
        <a:cs typeface="+mn-cs"/>
      </a:defRPr>
    </a:lvl1pPr>
    <a:lvl2pPr marL="457200" algn="l" rtl="0" eaLnBrk="0" fontAlgn="base" hangingPunct="0">
      <a:spcBef>
        <a:spcPct val="0"/>
      </a:spcBef>
      <a:spcAft>
        <a:spcPct val="0"/>
      </a:spcAft>
      <a:defRPr sz="5400" kern="1200">
        <a:solidFill>
          <a:schemeClr val="tx1"/>
        </a:solidFill>
        <a:latin typeface="Times New Roman" charset="0"/>
        <a:ea typeface="+mn-ea"/>
        <a:cs typeface="+mn-cs"/>
      </a:defRPr>
    </a:lvl2pPr>
    <a:lvl3pPr marL="914400" algn="l" rtl="0" eaLnBrk="0" fontAlgn="base" hangingPunct="0">
      <a:spcBef>
        <a:spcPct val="0"/>
      </a:spcBef>
      <a:spcAft>
        <a:spcPct val="0"/>
      </a:spcAft>
      <a:defRPr sz="5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5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5400" kern="1200">
        <a:solidFill>
          <a:schemeClr val="tx1"/>
        </a:solidFill>
        <a:latin typeface="Times New Roman" charset="0"/>
        <a:ea typeface="+mn-ea"/>
        <a:cs typeface="+mn-cs"/>
      </a:defRPr>
    </a:lvl5pPr>
    <a:lvl6pPr marL="2286000" algn="l" defTabSz="914400" rtl="0" eaLnBrk="1" latinLnBrk="0" hangingPunct="1">
      <a:defRPr sz="5400" kern="1200">
        <a:solidFill>
          <a:schemeClr val="tx1"/>
        </a:solidFill>
        <a:latin typeface="Times New Roman" charset="0"/>
        <a:ea typeface="+mn-ea"/>
        <a:cs typeface="+mn-cs"/>
      </a:defRPr>
    </a:lvl6pPr>
    <a:lvl7pPr marL="2743200" algn="l" defTabSz="914400" rtl="0" eaLnBrk="1" latinLnBrk="0" hangingPunct="1">
      <a:defRPr sz="5400" kern="1200">
        <a:solidFill>
          <a:schemeClr val="tx1"/>
        </a:solidFill>
        <a:latin typeface="Times New Roman" charset="0"/>
        <a:ea typeface="+mn-ea"/>
        <a:cs typeface="+mn-cs"/>
      </a:defRPr>
    </a:lvl7pPr>
    <a:lvl8pPr marL="3200400" algn="l" defTabSz="914400" rtl="0" eaLnBrk="1" latinLnBrk="0" hangingPunct="1">
      <a:defRPr sz="5400" kern="1200">
        <a:solidFill>
          <a:schemeClr val="tx1"/>
        </a:solidFill>
        <a:latin typeface="Times New Roman" charset="0"/>
        <a:ea typeface="+mn-ea"/>
        <a:cs typeface="+mn-cs"/>
      </a:defRPr>
    </a:lvl8pPr>
    <a:lvl9pPr marL="3657600" algn="l" defTabSz="914400" rtl="0" eaLnBrk="1" latinLnBrk="0" hangingPunct="1">
      <a:defRPr sz="5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000066"/>
    <a:srgbClr val="FF3300"/>
    <a:srgbClr val="9568F0"/>
    <a:srgbClr val="BA9DF5"/>
    <a:srgbClr val="320D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02" autoAdjust="0"/>
    <p:restoredTop sz="94671" autoAdjust="0"/>
  </p:normalViewPr>
  <p:slideViewPr>
    <p:cSldViewPr>
      <p:cViewPr>
        <p:scale>
          <a:sx n="50" d="100"/>
          <a:sy n="50" d="100"/>
        </p:scale>
        <p:origin x="-1704" y="-546"/>
      </p:cViewPr>
      <p:guideLst>
        <p:guide orient="horz" pos="398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100" d="100"/>
        <a:sy n="100" d="100"/>
      </p:scale>
      <p:origin x="0" y="18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41.xml"/><Relationship Id="rId3" Type="http://schemas.openxmlformats.org/officeDocument/2006/relationships/slide" Target="slides/slide4.xml"/><Relationship Id="rId21" Type="http://schemas.openxmlformats.org/officeDocument/2006/relationships/slide" Target="slides/slide28.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40.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39.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38.xml"/><Relationship Id="rId28" Type="http://schemas.openxmlformats.org/officeDocument/2006/relationships/slide" Target="slides/slide43.xml"/><Relationship Id="rId10" Type="http://schemas.openxmlformats.org/officeDocument/2006/relationships/slide" Target="slides/slide11.xml"/><Relationship Id="rId19" Type="http://schemas.openxmlformats.org/officeDocument/2006/relationships/slide" Target="slides/slide2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31.xml"/><Relationship Id="rId27"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33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t" anchorCtr="0" compatLnSpc="1">
            <a:prstTxWarp prst="textNoShape">
              <a:avLst/>
            </a:prstTxWarp>
          </a:bodyPr>
          <a:lstStyle>
            <a:lvl1pPr defTabSz="915988">
              <a:defRPr sz="1200"/>
            </a:lvl1pPr>
          </a:lstStyle>
          <a:p>
            <a:endParaRPr lang="pt-PT"/>
          </a:p>
        </p:txBody>
      </p:sp>
      <p:sp>
        <p:nvSpPr>
          <p:cNvPr id="11267" name="Rectangle 3"/>
          <p:cNvSpPr>
            <a:spLocks noGrp="1" noChangeArrowheads="1"/>
          </p:cNvSpPr>
          <p:nvPr>
            <p:ph type="dt" sz="quarter" idx="1"/>
          </p:nvPr>
        </p:nvSpPr>
        <p:spPr bwMode="auto">
          <a:xfrm>
            <a:off x="3887788" y="0"/>
            <a:ext cx="2897187"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t" anchorCtr="0" compatLnSpc="1">
            <a:prstTxWarp prst="textNoShape">
              <a:avLst/>
            </a:prstTxWarp>
          </a:bodyPr>
          <a:lstStyle>
            <a:lvl1pPr algn="r" defTabSz="915988">
              <a:defRPr sz="1200"/>
            </a:lvl1pPr>
          </a:lstStyle>
          <a:p>
            <a:endParaRPr lang="pt-PT"/>
          </a:p>
        </p:txBody>
      </p:sp>
      <p:sp>
        <p:nvSpPr>
          <p:cNvPr id="11268" name="Rectangle 4"/>
          <p:cNvSpPr>
            <a:spLocks noGrp="1" noChangeArrowheads="1"/>
          </p:cNvSpPr>
          <p:nvPr>
            <p:ph type="ftr" sz="quarter" idx="2"/>
          </p:nvPr>
        </p:nvSpPr>
        <p:spPr bwMode="auto">
          <a:xfrm>
            <a:off x="0" y="9391650"/>
            <a:ext cx="29733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b" anchorCtr="0" compatLnSpc="1">
            <a:prstTxWarp prst="textNoShape">
              <a:avLst/>
            </a:prstTxWarp>
          </a:bodyPr>
          <a:lstStyle>
            <a:lvl1pPr defTabSz="915988">
              <a:defRPr sz="1200"/>
            </a:lvl1pPr>
          </a:lstStyle>
          <a:p>
            <a:endParaRPr lang="pt-PT"/>
          </a:p>
        </p:txBody>
      </p:sp>
      <p:sp>
        <p:nvSpPr>
          <p:cNvPr id="11269" name="Rectangle 5"/>
          <p:cNvSpPr>
            <a:spLocks noGrp="1" noChangeArrowheads="1"/>
          </p:cNvSpPr>
          <p:nvPr>
            <p:ph type="sldNum" sz="quarter" idx="3"/>
          </p:nvPr>
        </p:nvSpPr>
        <p:spPr bwMode="auto">
          <a:xfrm>
            <a:off x="3887788" y="9391650"/>
            <a:ext cx="2897187"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b" anchorCtr="0" compatLnSpc="1">
            <a:prstTxWarp prst="textNoShape">
              <a:avLst/>
            </a:prstTxWarp>
          </a:bodyPr>
          <a:lstStyle>
            <a:lvl1pPr algn="r" defTabSz="915988">
              <a:defRPr sz="1200"/>
            </a:lvl1pPr>
          </a:lstStyle>
          <a:p>
            <a:fld id="{A20A20F2-0CB3-405F-B668-1CD95981F945}" type="slidenum">
              <a:rPr lang="pt-PT"/>
              <a:pPr/>
              <a:t>‹#›</a:t>
            </a:fld>
            <a:endParaRPr lang="pt-PT"/>
          </a:p>
        </p:txBody>
      </p:sp>
    </p:spTree>
    <p:extLst>
      <p:ext uri="{BB962C8B-B14F-4D97-AF65-F5344CB8AC3E}">
        <p14:creationId xmlns:p14="http://schemas.microsoft.com/office/powerpoint/2010/main" val="256314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33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t" anchorCtr="0" compatLnSpc="1">
            <a:prstTxWarp prst="textNoShape">
              <a:avLst/>
            </a:prstTxWarp>
          </a:bodyPr>
          <a:lstStyle>
            <a:lvl1pPr defTabSz="915988">
              <a:defRPr sz="1200"/>
            </a:lvl1pPr>
          </a:lstStyle>
          <a:p>
            <a:endParaRPr lang="pt-PT"/>
          </a:p>
        </p:txBody>
      </p:sp>
      <p:sp>
        <p:nvSpPr>
          <p:cNvPr id="29699" name="Rectangle 3"/>
          <p:cNvSpPr>
            <a:spLocks noGrp="1" noChangeArrowheads="1"/>
          </p:cNvSpPr>
          <p:nvPr>
            <p:ph type="dt" idx="1"/>
          </p:nvPr>
        </p:nvSpPr>
        <p:spPr bwMode="auto">
          <a:xfrm>
            <a:off x="3887788" y="0"/>
            <a:ext cx="2897187"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t" anchorCtr="0" compatLnSpc="1">
            <a:prstTxWarp prst="textNoShape">
              <a:avLst/>
            </a:prstTxWarp>
          </a:bodyPr>
          <a:lstStyle>
            <a:lvl1pPr algn="r" defTabSz="915988">
              <a:defRPr sz="1200"/>
            </a:lvl1pPr>
          </a:lstStyle>
          <a:p>
            <a:endParaRPr lang="pt-PT"/>
          </a:p>
        </p:txBody>
      </p:sp>
      <p:sp>
        <p:nvSpPr>
          <p:cNvPr id="29700" name="Rectangle 4"/>
          <p:cNvSpPr>
            <a:spLocks noChangeArrowheads="1" noTextEdit="1"/>
          </p:cNvSpPr>
          <p:nvPr>
            <p:ph type="sldImg" idx="2"/>
          </p:nvPr>
        </p:nvSpPr>
        <p:spPr bwMode="auto">
          <a:xfrm>
            <a:off x="893763" y="763588"/>
            <a:ext cx="4991100" cy="3743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14400" y="4735513"/>
            <a:ext cx="4956175"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t" anchorCtr="0" compatLnSpc="1">
            <a:prstTxWarp prst="textNoShape">
              <a:avLst/>
            </a:prstTxWarp>
          </a:bodyPr>
          <a:lstStyle/>
          <a:p>
            <a:pPr lvl="0"/>
            <a:r>
              <a:rPr lang="pt-PT" smtClean="0"/>
              <a:t>Faça 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29702" name="Rectangle 6"/>
          <p:cNvSpPr>
            <a:spLocks noGrp="1" noChangeArrowheads="1"/>
          </p:cNvSpPr>
          <p:nvPr>
            <p:ph type="ftr" sz="quarter" idx="4"/>
          </p:nvPr>
        </p:nvSpPr>
        <p:spPr bwMode="auto">
          <a:xfrm>
            <a:off x="0" y="9391650"/>
            <a:ext cx="29733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b" anchorCtr="0" compatLnSpc="1">
            <a:prstTxWarp prst="textNoShape">
              <a:avLst/>
            </a:prstTxWarp>
          </a:bodyPr>
          <a:lstStyle>
            <a:lvl1pPr defTabSz="915988">
              <a:defRPr sz="1200"/>
            </a:lvl1pPr>
          </a:lstStyle>
          <a:p>
            <a:endParaRPr lang="pt-PT"/>
          </a:p>
        </p:txBody>
      </p:sp>
      <p:sp>
        <p:nvSpPr>
          <p:cNvPr id="29703" name="Rectangle 7"/>
          <p:cNvSpPr>
            <a:spLocks noGrp="1" noChangeArrowheads="1"/>
          </p:cNvSpPr>
          <p:nvPr>
            <p:ph type="sldNum" sz="quarter" idx="5"/>
          </p:nvPr>
        </p:nvSpPr>
        <p:spPr bwMode="auto">
          <a:xfrm>
            <a:off x="3887788" y="9391650"/>
            <a:ext cx="2897187"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65" tIns="45732" rIns="91465" bIns="45732" numCol="1" anchor="b" anchorCtr="0" compatLnSpc="1">
            <a:prstTxWarp prst="textNoShape">
              <a:avLst/>
            </a:prstTxWarp>
          </a:bodyPr>
          <a:lstStyle>
            <a:lvl1pPr algn="r" defTabSz="915988">
              <a:defRPr sz="1200"/>
            </a:lvl1pPr>
          </a:lstStyle>
          <a:p>
            <a:fld id="{3E48FE33-683F-4A2D-A920-204D8F84301E}" type="slidenum">
              <a:rPr lang="pt-PT"/>
              <a:pPr/>
              <a:t>‹#›</a:t>
            </a:fld>
            <a:endParaRPr lang="pt-PT"/>
          </a:p>
        </p:txBody>
      </p:sp>
    </p:spTree>
    <p:extLst>
      <p:ext uri="{BB962C8B-B14F-4D97-AF65-F5344CB8AC3E}">
        <p14:creationId xmlns:p14="http://schemas.microsoft.com/office/powerpoint/2010/main" val="3671984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EF1C8-5AE5-4702-8B87-99A76F0D14BA}" type="slidenum">
              <a:rPr lang="pt-PT"/>
              <a:pPr/>
              <a:t>1</a:t>
            </a:fld>
            <a:endParaRPr lang="pt-PT"/>
          </a:p>
        </p:txBody>
      </p:sp>
      <p:sp>
        <p:nvSpPr>
          <p:cNvPr id="448514" name="Rectangle 2"/>
          <p:cNvSpPr>
            <a:spLocks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63FDE-BFCB-43D6-A571-83B428B7549F}" type="slidenum">
              <a:rPr lang="pt-PT"/>
              <a:pPr/>
              <a:t>10</a:t>
            </a:fld>
            <a:endParaRPr lang="pt-PT"/>
          </a:p>
        </p:txBody>
      </p:sp>
      <p:sp>
        <p:nvSpPr>
          <p:cNvPr id="454658" name="Rectangle 2"/>
          <p:cNvSpPr>
            <a:spLocks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F2394-DEFE-4924-AD76-7A1E238BEAC6}" type="slidenum">
              <a:rPr lang="pt-PT"/>
              <a:pPr/>
              <a:t>11</a:t>
            </a:fld>
            <a:endParaRPr lang="pt-PT"/>
          </a:p>
        </p:txBody>
      </p:sp>
      <p:sp>
        <p:nvSpPr>
          <p:cNvPr id="455682" name="Rectangle 4098"/>
          <p:cNvSpPr>
            <a:spLocks noChangeArrowheads="1" noTextEdit="1"/>
          </p:cNvSpPr>
          <p:nvPr>
            <p:ph type="sldImg"/>
          </p:nvPr>
        </p:nvSpPr>
        <p:spPr>
          <a:ln/>
        </p:spPr>
      </p:sp>
      <p:sp>
        <p:nvSpPr>
          <p:cNvPr id="455683" name="Rectangle 4099"/>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63D8-9535-4282-8118-4908F336C1B6}" type="slidenum">
              <a:rPr lang="pt-PT"/>
              <a:pPr/>
              <a:t>12</a:t>
            </a:fld>
            <a:endParaRPr lang="pt-PT"/>
          </a:p>
        </p:txBody>
      </p:sp>
      <p:sp>
        <p:nvSpPr>
          <p:cNvPr id="456706" name="Rectangle 2"/>
          <p:cNvSpPr>
            <a:spLocks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61B53-26F3-4C88-9686-F298D94B59CA}" type="slidenum">
              <a:rPr lang="pt-PT"/>
              <a:pPr/>
              <a:t>13</a:t>
            </a:fld>
            <a:endParaRPr lang="pt-PT"/>
          </a:p>
        </p:txBody>
      </p:sp>
      <p:sp>
        <p:nvSpPr>
          <p:cNvPr id="457730" name="Rectangle 2"/>
          <p:cNvSpPr>
            <a:spLocks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72E0-6412-4BBF-98E3-F6C7041DE9EF}" type="slidenum">
              <a:rPr lang="pt-PT"/>
              <a:pPr/>
              <a:t>14</a:t>
            </a:fld>
            <a:endParaRPr lang="pt-PT"/>
          </a:p>
        </p:txBody>
      </p:sp>
      <p:sp>
        <p:nvSpPr>
          <p:cNvPr id="458754" name="Rectangle 2"/>
          <p:cNvSpPr>
            <a:spLocks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0B0E2-402D-4506-ACA9-972D291BC89B}" type="slidenum">
              <a:rPr lang="pt-PT"/>
              <a:pPr/>
              <a:t>15</a:t>
            </a:fld>
            <a:endParaRPr lang="pt-PT"/>
          </a:p>
        </p:txBody>
      </p:sp>
      <p:sp>
        <p:nvSpPr>
          <p:cNvPr id="459778" name="Rectangle 2"/>
          <p:cNvSpPr>
            <a:spLocks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A986F-1D36-455D-BA28-A2C45761581E}" type="slidenum">
              <a:rPr lang="pt-PT"/>
              <a:pPr/>
              <a:t>16</a:t>
            </a:fld>
            <a:endParaRPr lang="pt-PT"/>
          </a:p>
        </p:txBody>
      </p:sp>
      <p:sp>
        <p:nvSpPr>
          <p:cNvPr id="460802" name="Rectangle 2"/>
          <p:cNvSpPr>
            <a:spLocks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A9206-1D59-4D5C-80B5-B435D401F745}" type="slidenum">
              <a:rPr lang="pt-PT"/>
              <a:pPr/>
              <a:t>17</a:t>
            </a:fld>
            <a:endParaRPr lang="pt-PT"/>
          </a:p>
        </p:txBody>
      </p:sp>
      <p:sp>
        <p:nvSpPr>
          <p:cNvPr id="461826" name="Rectangle 2"/>
          <p:cNvSpPr>
            <a:spLocks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BB433-B4A6-41D1-B7E2-307FB847DDFB}" type="slidenum">
              <a:rPr lang="pt-PT"/>
              <a:pPr/>
              <a:t>18</a:t>
            </a:fld>
            <a:endParaRPr lang="pt-PT"/>
          </a:p>
        </p:txBody>
      </p:sp>
      <p:sp>
        <p:nvSpPr>
          <p:cNvPr id="462850" name="Rectangle 2"/>
          <p:cNvSpPr>
            <a:spLocks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FA861-806D-4D0F-80BC-DC5319CCC362}" type="slidenum">
              <a:rPr lang="pt-PT"/>
              <a:pPr/>
              <a:t>19</a:t>
            </a:fld>
            <a:endParaRPr lang="pt-PT"/>
          </a:p>
        </p:txBody>
      </p:sp>
      <p:sp>
        <p:nvSpPr>
          <p:cNvPr id="463874" name="Rectangle 2"/>
          <p:cNvSpPr>
            <a:spLocks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21006-0E76-4548-9833-539433031287}" type="slidenum">
              <a:rPr lang="pt-PT"/>
              <a:pPr/>
              <a:t>2</a:t>
            </a:fld>
            <a:endParaRPr lang="pt-PT"/>
          </a:p>
        </p:txBody>
      </p:sp>
      <p:sp>
        <p:nvSpPr>
          <p:cNvPr id="267266" name="Rectangle 2"/>
          <p:cNvSpPr>
            <a:spLocks noChangeArrowheads="1" noTextEdit="1"/>
          </p:cNvSpPr>
          <p:nvPr>
            <p:ph type="sldImg"/>
          </p:nvPr>
        </p:nvSpPr>
        <p:spPr bwMode="auto">
          <a:xfrm>
            <a:off x="920750" y="744538"/>
            <a:ext cx="4964113" cy="3722687"/>
          </a:xfrm>
          <a:prstGeom prst="rect">
            <a:avLst/>
          </a:prstGeom>
          <a:solidFill>
            <a:srgbClr val="FFFFFF"/>
          </a:solidFill>
          <a:ln>
            <a:solidFill>
              <a:srgbClr val="000000"/>
            </a:solidFill>
            <a:miter lim="800000"/>
            <a:headEnd/>
            <a:tailEnd/>
          </a:ln>
        </p:spPr>
      </p:sp>
      <p:sp>
        <p:nvSpPr>
          <p:cNvPr id="267267" name="Rectangle 3"/>
          <p:cNvSpPr>
            <a:spLocks noChangeArrowheads="1"/>
          </p:cNvSpPr>
          <p:nvPr>
            <p:ph type="body" idx="1"/>
          </p:nvPr>
        </p:nvSpPr>
        <p:spPr bwMode="auto">
          <a:xfrm>
            <a:off x="906463" y="4716463"/>
            <a:ext cx="4984750" cy="4465637"/>
          </a:xfrm>
          <a:prstGeom prst="rect">
            <a:avLst/>
          </a:prstGeom>
          <a:solidFill>
            <a:srgbClr val="FFFFFF"/>
          </a:solidFill>
          <a:ln>
            <a:solidFill>
              <a:srgbClr val="000000"/>
            </a:solidFill>
            <a:miter lim="800000"/>
            <a:headEnd/>
            <a:tailEnd/>
          </a:ln>
        </p:spPr>
        <p:txBody>
          <a:bodyPr lIns="91680" tIns="45841" rIns="91680" bIns="45841"/>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4F62D-FD85-4732-ADA7-9796CBB6A296}" type="slidenum">
              <a:rPr lang="pt-PT"/>
              <a:pPr/>
              <a:t>20</a:t>
            </a:fld>
            <a:endParaRPr lang="pt-PT"/>
          </a:p>
        </p:txBody>
      </p:sp>
      <p:sp>
        <p:nvSpPr>
          <p:cNvPr id="418818" name="Rectangle 1026"/>
          <p:cNvSpPr>
            <a:spLocks noChangeArrowheads="1" noTextEdit="1"/>
          </p:cNvSpPr>
          <p:nvPr>
            <p:ph type="sldImg"/>
          </p:nvPr>
        </p:nvSpPr>
        <p:spPr bwMode="auto">
          <a:xfrm>
            <a:off x="917575" y="742950"/>
            <a:ext cx="4964113" cy="3722688"/>
          </a:xfrm>
          <a:prstGeom prst="rect">
            <a:avLst/>
          </a:prstGeom>
          <a:solidFill>
            <a:srgbClr val="FFFFFF"/>
          </a:solidFill>
          <a:ln>
            <a:solidFill>
              <a:srgbClr val="000000"/>
            </a:solidFill>
            <a:miter lim="800000"/>
            <a:headEnd/>
            <a:tailEnd/>
          </a:ln>
        </p:spPr>
      </p:sp>
      <p:sp>
        <p:nvSpPr>
          <p:cNvPr id="418819" name="Rectangle 1027"/>
          <p:cNvSpPr>
            <a:spLocks noChangeArrowheads="1"/>
          </p:cNvSpPr>
          <p:nvPr>
            <p:ph type="body" idx="1"/>
          </p:nvPr>
        </p:nvSpPr>
        <p:spPr bwMode="auto">
          <a:xfrm>
            <a:off x="906463" y="4714875"/>
            <a:ext cx="4984750" cy="4468813"/>
          </a:xfrm>
          <a:prstGeom prst="rect">
            <a:avLst/>
          </a:prstGeom>
          <a:solidFill>
            <a:srgbClr val="FFFFFF"/>
          </a:solidFill>
          <a:ln>
            <a:solidFill>
              <a:srgbClr val="000000"/>
            </a:solidFill>
            <a:miter lim="800000"/>
            <a:headEnd/>
            <a:tailEnd/>
          </a:ln>
        </p:spPr>
        <p:txBody>
          <a:bodyPr lIns="91875" tIns="45941" rIns="91875" bIns="45941"/>
          <a:lstStyle/>
          <a:p>
            <a:r>
              <a:rPr lang="pt-PT" b="1"/>
              <a:t>Nesta problemática da Informação sobre medicamentos, não nos podemos alhear do facto do doente constituir a nossa referência central. Desta forma, todos os parceiros em saúde, serão parceiros no “Fluxo de informação”, para a “Maximização da Efectividade” desta ferramenta terapêutica que é o MEDICAMENTO!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7A683-F367-4B12-B4A7-2EEA971919B4}" type="slidenum">
              <a:rPr lang="pt-PT"/>
              <a:pPr/>
              <a:t>21</a:t>
            </a:fld>
            <a:endParaRPr lang="pt-PT"/>
          </a:p>
        </p:txBody>
      </p:sp>
      <p:sp>
        <p:nvSpPr>
          <p:cNvPr id="431106" name="Rectangle 2"/>
          <p:cNvSpPr>
            <a:spLocks noChangeArrowheads="1"/>
          </p:cNvSpPr>
          <p:nvPr>
            <p:ph type="sldImg"/>
          </p:nvPr>
        </p:nvSpPr>
        <p:spPr bwMode="auto">
          <a:xfrm>
            <a:off x="871538" y="708025"/>
            <a:ext cx="5027612" cy="3770313"/>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1107" name="Rectangle 3"/>
          <p:cNvSpPr>
            <a:spLocks noChangeArrowheads="1"/>
          </p:cNvSpPr>
          <p:nvPr>
            <p:ph type="body" idx="1"/>
          </p:nvPr>
        </p:nvSpPr>
        <p:spPr bwMode="auto">
          <a:xfrm>
            <a:off x="901700" y="4716463"/>
            <a:ext cx="4964113" cy="4478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94" tIns="44847" rIns="89694" bIns="44847"/>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97156-C04C-4102-9550-8D06C16DC856}" type="slidenum">
              <a:rPr lang="pt-PT"/>
              <a:pPr/>
              <a:t>22</a:t>
            </a:fld>
            <a:endParaRPr lang="pt-PT"/>
          </a:p>
        </p:txBody>
      </p:sp>
      <p:sp>
        <p:nvSpPr>
          <p:cNvPr id="436226"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436227"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92D7C-8E6E-4DDE-B9B6-30BD440AD390}" type="slidenum">
              <a:rPr lang="pt-PT"/>
              <a:pPr/>
              <a:t>23</a:t>
            </a:fld>
            <a:endParaRPr lang="pt-PT"/>
          </a:p>
        </p:txBody>
      </p:sp>
      <p:sp>
        <p:nvSpPr>
          <p:cNvPr id="440322"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440323"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7EF86-509A-47C3-A6E3-E685C12445C6}" type="slidenum">
              <a:rPr lang="pt-PT"/>
              <a:pPr/>
              <a:t>24</a:t>
            </a:fld>
            <a:endParaRPr lang="pt-PT"/>
          </a:p>
        </p:txBody>
      </p:sp>
      <p:sp>
        <p:nvSpPr>
          <p:cNvPr id="434178" name="Rectangle 2"/>
          <p:cNvSpPr>
            <a:spLocks noChangeArrowheads="1"/>
          </p:cNvSpPr>
          <p:nvPr>
            <p:ph type="sldImg"/>
          </p:nvPr>
        </p:nvSpPr>
        <p:spPr bwMode="auto">
          <a:xfrm>
            <a:off x="871538" y="708025"/>
            <a:ext cx="5027612" cy="3770313"/>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4179" name="Rectangle 3"/>
          <p:cNvSpPr>
            <a:spLocks noChangeArrowheads="1"/>
          </p:cNvSpPr>
          <p:nvPr>
            <p:ph type="body" idx="1"/>
          </p:nvPr>
        </p:nvSpPr>
        <p:spPr bwMode="auto">
          <a:xfrm>
            <a:off x="901700" y="4716463"/>
            <a:ext cx="4964113" cy="4478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94" tIns="44847" rIns="89694" bIns="44847"/>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EBCF0-8EA5-43FF-A5B7-0844793F5C75}" type="slidenum">
              <a:rPr lang="pt-PT"/>
              <a:pPr/>
              <a:t>25</a:t>
            </a:fld>
            <a:endParaRPr lang="pt-PT"/>
          </a:p>
        </p:txBody>
      </p:sp>
      <p:sp>
        <p:nvSpPr>
          <p:cNvPr id="429058" name="Rectangle 3074"/>
          <p:cNvSpPr>
            <a:spLocks noChangeArrowheads="1"/>
          </p:cNvSpPr>
          <p:nvPr>
            <p:ph type="sldImg"/>
          </p:nvPr>
        </p:nvSpPr>
        <p:spPr bwMode="auto">
          <a:xfrm>
            <a:off x="871538" y="708025"/>
            <a:ext cx="5027612" cy="3770313"/>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9059" name="Rectangle 3075"/>
          <p:cNvSpPr>
            <a:spLocks noChangeArrowheads="1"/>
          </p:cNvSpPr>
          <p:nvPr>
            <p:ph type="body" idx="1"/>
          </p:nvPr>
        </p:nvSpPr>
        <p:spPr bwMode="auto">
          <a:xfrm>
            <a:off x="901700" y="4716463"/>
            <a:ext cx="4964113" cy="4478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94" tIns="44847" rIns="89694" bIns="44847"/>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7C906-377D-4235-B1A0-4B7E01C8339A}" type="slidenum">
              <a:rPr lang="pt-PT"/>
              <a:pPr/>
              <a:t>26</a:t>
            </a:fld>
            <a:endParaRPr lang="pt-PT"/>
          </a:p>
        </p:txBody>
      </p:sp>
      <p:sp>
        <p:nvSpPr>
          <p:cNvPr id="466946" name="Rectangle 2"/>
          <p:cNvSpPr>
            <a:spLocks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B3863-AE31-422F-90EB-3235515C8DB2}" type="slidenum">
              <a:rPr lang="pt-PT"/>
              <a:pPr/>
              <a:t>27</a:t>
            </a:fld>
            <a:endParaRPr lang="pt-PT"/>
          </a:p>
        </p:txBody>
      </p:sp>
      <p:sp>
        <p:nvSpPr>
          <p:cNvPr id="467970" name="Rectangle 2"/>
          <p:cNvSpPr>
            <a:spLocks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B0DF2-22CF-4AA6-96C1-5924CD8CB188}" type="slidenum">
              <a:rPr lang="pt-PT"/>
              <a:pPr/>
              <a:t>28</a:t>
            </a:fld>
            <a:endParaRPr lang="pt-PT"/>
          </a:p>
        </p:txBody>
      </p:sp>
      <p:sp>
        <p:nvSpPr>
          <p:cNvPr id="468994" name="Rectangle 2"/>
          <p:cNvSpPr>
            <a:spLocks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D5997-737F-4532-BA37-C91177E7F170}" type="slidenum">
              <a:rPr lang="pt-PT"/>
              <a:pPr/>
              <a:t>29</a:t>
            </a:fld>
            <a:endParaRPr lang="pt-PT"/>
          </a:p>
        </p:txBody>
      </p:sp>
      <p:sp>
        <p:nvSpPr>
          <p:cNvPr id="337922"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337923"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A7966-3CEB-46C2-B675-5E4D79670AFE}" type="slidenum">
              <a:rPr lang="pt-PT"/>
              <a:pPr/>
              <a:t>3</a:t>
            </a:fld>
            <a:endParaRPr lang="pt-PT"/>
          </a:p>
        </p:txBody>
      </p:sp>
      <p:sp>
        <p:nvSpPr>
          <p:cNvPr id="362498" name="Rectangle 2"/>
          <p:cNvSpPr>
            <a:spLocks noChangeArrowheads="1" noTextEdit="1"/>
          </p:cNvSpPr>
          <p:nvPr>
            <p:ph type="sldImg"/>
          </p:nvPr>
        </p:nvSpPr>
        <p:spPr>
          <a:ln/>
        </p:spPr>
      </p:sp>
      <p:sp>
        <p:nvSpPr>
          <p:cNvPr id="362499" name="Rectangle 3"/>
          <p:cNvSpPr>
            <a:spLocks noGrp="1" noChangeArrowheads="1"/>
          </p:cNvSpPr>
          <p:nvPr>
            <p:ph type="body" idx="1"/>
          </p:nvPr>
        </p:nvSpPr>
        <p:spPr/>
        <p:txBody>
          <a:bodyPr/>
          <a:lstStyle/>
          <a:p>
            <a:pPr>
              <a:spcBef>
                <a:spcPct val="0"/>
              </a:spcBef>
            </a:pPr>
            <a:r>
              <a:rPr lang="en-GB" sz="900" b="1">
                <a:solidFill>
                  <a:srgbClr val="000066"/>
                </a:solidFill>
                <a:latin typeface="Arial" charset="0"/>
                <a:cs typeface="Times New Roman" charset="0"/>
              </a:rPr>
              <a:t>Staff: 330</a:t>
            </a:r>
          </a:p>
          <a:p>
            <a:pPr lvl="1">
              <a:spcBef>
                <a:spcPct val="0"/>
              </a:spcBef>
            </a:pPr>
            <a:r>
              <a:rPr lang="en-GB" sz="1000">
                <a:solidFill>
                  <a:srgbClr val="000066"/>
                </a:solidFill>
                <a:latin typeface="Arial" charset="0"/>
              </a:rPr>
              <a:t>92 pharmacists</a:t>
            </a:r>
          </a:p>
          <a:p>
            <a:pPr lvl="1">
              <a:spcBef>
                <a:spcPct val="0"/>
              </a:spcBef>
            </a:pPr>
            <a:r>
              <a:rPr lang="en-GB" sz="1000">
                <a:solidFill>
                  <a:srgbClr val="000066"/>
                </a:solidFill>
                <a:latin typeface="Arial" charset="0"/>
              </a:rPr>
              <a:t>30 medical doctors</a:t>
            </a:r>
            <a:endParaRPr lang="pt-PT" sz="1000">
              <a:solidFill>
                <a:srgbClr val="000066"/>
              </a:solidFill>
              <a:latin typeface="Arial" charset="0"/>
            </a:endParaRPr>
          </a:p>
          <a:p>
            <a:pPr>
              <a:spcBef>
                <a:spcPct val="0"/>
              </a:spcBef>
            </a:pPr>
            <a:r>
              <a:rPr lang="pt-PT" sz="900">
                <a:solidFill>
                  <a:srgbClr val="000066"/>
                </a:solidFill>
                <a:latin typeface="Arial" charset="0"/>
              </a:rPr>
              <a:t>	</a:t>
            </a:r>
            <a:r>
              <a:rPr lang="en-GB" sz="900">
                <a:solidFill>
                  <a:srgbClr val="000066"/>
                </a:solidFill>
                <a:latin typeface="Arial" charset="0"/>
              </a:rPr>
              <a:t>Other degrees: economy, management, mathematics, law, informatics, biology, chemistry, genetics, public relations, international relations</a:t>
            </a:r>
            <a:endParaRPr lang="pt-PT" sz="900" b="1">
              <a:solidFill>
                <a:srgbClr val="000066"/>
              </a:solidFill>
              <a:latin typeface="Arial" charset="0"/>
            </a:endParaRPr>
          </a:p>
          <a:p>
            <a:pPr>
              <a:spcBef>
                <a:spcPct val="0"/>
              </a:spcBef>
            </a:pPr>
            <a:endParaRPr lang="pt-PT" sz="400" b="1">
              <a:solidFill>
                <a:srgbClr val="000066"/>
              </a:solidFill>
              <a:latin typeface="Arial" charset="0"/>
            </a:endParaRPr>
          </a:p>
          <a:p>
            <a:pPr>
              <a:spcBef>
                <a:spcPct val="0"/>
              </a:spcBef>
            </a:pPr>
            <a:r>
              <a:rPr lang="pt-PT" sz="900" b="1">
                <a:solidFill>
                  <a:srgbClr val="000066"/>
                </a:solidFill>
                <a:latin typeface="Arial" charset="0"/>
              </a:rPr>
              <a:t>Experts:</a:t>
            </a:r>
            <a:endParaRPr lang="en-GB" sz="900" b="1">
              <a:solidFill>
                <a:srgbClr val="000066"/>
              </a:solidFill>
              <a:latin typeface="Arial" charset="0"/>
            </a:endParaRPr>
          </a:p>
          <a:p>
            <a:pPr lvl="1">
              <a:spcBef>
                <a:spcPct val="0"/>
              </a:spcBef>
            </a:pPr>
            <a:r>
              <a:rPr lang="en-GB" sz="1000">
                <a:solidFill>
                  <a:srgbClr val="000066"/>
                </a:solidFill>
                <a:latin typeface="Arial" charset="0"/>
              </a:rPr>
              <a:t>150 highly qualified experts working in medicines evaluation</a:t>
            </a:r>
            <a:endParaRPr lang="pt-PT" sz="1000">
              <a:solidFill>
                <a:srgbClr val="000066"/>
              </a:solidFill>
              <a:latin typeface="Arial" charset="0"/>
            </a:endParaRPr>
          </a:p>
          <a:p>
            <a:pPr lvl="1">
              <a:spcBef>
                <a:spcPct val="0"/>
              </a:spcBef>
            </a:pPr>
            <a:endParaRPr lang="pt-PT" sz="400">
              <a:solidFill>
                <a:srgbClr val="000066"/>
              </a:solidFill>
              <a:latin typeface="Arial" charset="0"/>
            </a:endParaRPr>
          </a:p>
          <a:p>
            <a:pPr>
              <a:spcBef>
                <a:spcPct val="0"/>
              </a:spcBef>
            </a:pPr>
            <a:r>
              <a:rPr lang="pt-PT" sz="900" b="1">
                <a:solidFill>
                  <a:srgbClr val="000066"/>
                </a:solidFill>
                <a:latin typeface="Arial" charset="0"/>
                <a:cs typeface="Times New Roman" charset="0"/>
              </a:rPr>
              <a:t>Participation in European Groups:</a:t>
            </a:r>
            <a:r>
              <a:rPr lang="pt-PT" sz="900">
                <a:solidFill>
                  <a:srgbClr val="000066"/>
                </a:solidFill>
                <a:latin typeface="Arial" charset="0"/>
                <a:cs typeface="Times New Roman" charset="0"/>
              </a:rPr>
              <a:t> 86</a:t>
            </a:r>
          </a:p>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41B41-5EB1-4C32-AA84-F38DCAE176B7}" type="slidenum">
              <a:rPr lang="pt-PT"/>
              <a:pPr/>
              <a:t>30</a:t>
            </a:fld>
            <a:endParaRPr lang="pt-PT"/>
          </a:p>
        </p:txBody>
      </p:sp>
      <p:sp>
        <p:nvSpPr>
          <p:cNvPr id="335874"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335875"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79CF8-DAFF-475E-89DF-76A71E95400A}" type="slidenum">
              <a:rPr lang="pt-PT"/>
              <a:pPr/>
              <a:t>31</a:t>
            </a:fld>
            <a:endParaRPr lang="pt-PT"/>
          </a:p>
        </p:txBody>
      </p:sp>
      <p:sp>
        <p:nvSpPr>
          <p:cNvPr id="344066"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344067"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550" tIns="45774" rIns="91550" bIns="45774"/>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84FDD-2F54-4F7A-958C-D434F2AD098A}" type="slidenum">
              <a:rPr lang="pt-PT"/>
              <a:pPr/>
              <a:t>32</a:t>
            </a:fld>
            <a:endParaRPr lang="pt-PT"/>
          </a:p>
        </p:txBody>
      </p:sp>
      <p:sp>
        <p:nvSpPr>
          <p:cNvPr id="445442"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445443"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2ED11-C7F5-472A-A97E-2D9DAC13E169}" type="slidenum">
              <a:rPr lang="pt-PT"/>
              <a:pPr/>
              <a:t>33</a:t>
            </a:fld>
            <a:endParaRPr lang="pt-PT"/>
          </a:p>
        </p:txBody>
      </p:sp>
      <p:sp>
        <p:nvSpPr>
          <p:cNvPr id="381954"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381955"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37687-7261-4747-A06C-14C062E857E3}" type="slidenum">
              <a:rPr lang="pt-PT"/>
              <a:pPr/>
              <a:t>34</a:t>
            </a:fld>
            <a:endParaRPr lang="pt-PT"/>
          </a:p>
        </p:txBody>
      </p:sp>
      <p:sp>
        <p:nvSpPr>
          <p:cNvPr id="400386" name="Rectangle 1026"/>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400387" name="Rectangle 1027"/>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14773-CE35-4496-BFAF-98F8D0943CBD}" type="slidenum">
              <a:rPr lang="pt-PT"/>
              <a:pPr/>
              <a:t>35</a:t>
            </a:fld>
            <a:endParaRPr lang="pt-PT"/>
          </a:p>
        </p:txBody>
      </p:sp>
      <p:sp>
        <p:nvSpPr>
          <p:cNvPr id="447490"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447491"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C965E-6868-4658-A61C-71BCDA2192DC}" type="slidenum">
              <a:rPr lang="pt-PT"/>
              <a:pPr/>
              <a:t>36</a:t>
            </a:fld>
            <a:endParaRPr lang="pt-PT"/>
          </a:p>
        </p:txBody>
      </p:sp>
      <p:sp>
        <p:nvSpPr>
          <p:cNvPr id="350210"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350211"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5B3C0-35B8-4AB9-B93B-09B217544F10}" type="slidenum">
              <a:rPr lang="pt-PT"/>
              <a:pPr/>
              <a:t>37</a:t>
            </a:fld>
            <a:endParaRPr lang="pt-PT"/>
          </a:p>
        </p:txBody>
      </p:sp>
      <p:sp>
        <p:nvSpPr>
          <p:cNvPr id="394242" name="Rectangle 2"/>
          <p:cNvSpPr>
            <a:spLocks noChangeArrowheads="1" noTextEdit="1"/>
          </p:cNvSpPr>
          <p:nvPr>
            <p:ph type="sldImg"/>
          </p:nvPr>
        </p:nvSpPr>
        <p:spPr bwMode="auto">
          <a:xfrm>
            <a:off x="969963" y="765175"/>
            <a:ext cx="4892675" cy="3670300"/>
          </a:xfrm>
          <a:prstGeom prst="rect">
            <a:avLst/>
          </a:prstGeom>
          <a:solidFill>
            <a:srgbClr val="FFFFFF"/>
          </a:solidFill>
          <a:ln>
            <a:solidFill>
              <a:srgbClr val="000000"/>
            </a:solidFill>
            <a:miter lim="800000"/>
            <a:headEnd/>
            <a:tailEnd/>
          </a:ln>
        </p:spPr>
      </p:sp>
      <p:sp>
        <p:nvSpPr>
          <p:cNvPr id="394243" name="Rectangle 3"/>
          <p:cNvSpPr>
            <a:spLocks noChangeArrowheads="1"/>
          </p:cNvSpPr>
          <p:nvPr>
            <p:ph type="body" idx="1"/>
          </p:nvPr>
        </p:nvSpPr>
        <p:spPr bwMode="auto">
          <a:xfrm>
            <a:off x="920750" y="4740275"/>
            <a:ext cx="4994275" cy="4433888"/>
          </a:xfrm>
          <a:prstGeom prst="rect">
            <a:avLst/>
          </a:prstGeom>
          <a:solidFill>
            <a:srgbClr val="FFFFFF"/>
          </a:solidFill>
          <a:ln>
            <a:solidFill>
              <a:srgbClr val="000000"/>
            </a:solidFill>
            <a:miter lim="800000"/>
            <a:headEnd/>
            <a:tailEnd/>
          </a:ln>
        </p:spPr>
        <p:txBody>
          <a:bodyPr lIns="91431" tIns="45715" rIns="91431" bIns="45715"/>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B5E84-947F-4973-9816-7A703F844E1F}" type="slidenum">
              <a:rPr lang="pt-PT"/>
              <a:pPr/>
              <a:t>38</a:t>
            </a:fld>
            <a:endParaRPr lang="pt-PT"/>
          </a:p>
        </p:txBody>
      </p:sp>
      <p:sp>
        <p:nvSpPr>
          <p:cNvPr id="470018" name="Rectangle 2"/>
          <p:cNvSpPr>
            <a:spLocks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2FE22-DC12-414E-9112-33767633D061}" type="slidenum">
              <a:rPr lang="pt-PT"/>
              <a:pPr/>
              <a:t>39</a:t>
            </a:fld>
            <a:endParaRPr lang="pt-PT"/>
          </a:p>
        </p:txBody>
      </p:sp>
      <p:sp>
        <p:nvSpPr>
          <p:cNvPr id="471042" name="Rectangle 2"/>
          <p:cNvSpPr>
            <a:spLocks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16913-0F7E-441D-9F75-917BE3D1A309}" type="slidenum">
              <a:rPr lang="pt-PT"/>
              <a:pPr/>
              <a:t>4</a:t>
            </a:fld>
            <a:endParaRPr lang="pt-PT"/>
          </a:p>
        </p:txBody>
      </p:sp>
      <p:sp>
        <p:nvSpPr>
          <p:cNvPr id="449538" name="Rectangle 2"/>
          <p:cNvSpPr>
            <a:spLocks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84C39-6201-4C6E-9D50-EC1D310D64AF}" type="slidenum">
              <a:rPr lang="pt-PT"/>
              <a:pPr/>
              <a:t>40</a:t>
            </a:fld>
            <a:endParaRPr lang="pt-PT"/>
          </a:p>
        </p:txBody>
      </p:sp>
      <p:sp>
        <p:nvSpPr>
          <p:cNvPr id="472066" name="Rectangle 2"/>
          <p:cNvSpPr>
            <a:spLocks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BFF32-1989-4F92-AD3D-C332E879526D}" type="slidenum">
              <a:rPr lang="pt-PT"/>
              <a:pPr/>
              <a:t>41</a:t>
            </a:fld>
            <a:endParaRPr lang="pt-PT"/>
          </a:p>
        </p:txBody>
      </p:sp>
      <p:sp>
        <p:nvSpPr>
          <p:cNvPr id="473090" name="Rectangle 2"/>
          <p:cNvSpPr>
            <a:spLocks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E2F4C-ED95-410E-BC93-64D8933FE59A}" type="slidenum">
              <a:rPr lang="pt-PT"/>
              <a:pPr/>
              <a:t>42</a:t>
            </a:fld>
            <a:endParaRPr lang="pt-PT"/>
          </a:p>
        </p:txBody>
      </p:sp>
      <p:sp>
        <p:nvSpPr>
          <p:cNvPr id="474114" name="Rectangle 2"/>
          <p:cNvSpPr>
            <a:spLocks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D9CCC-9635-49D6-84FF-BD9FCF384958}" type="slidenum">
              <a:rPr lang="pt-PT"/>
              <a:pPr/>
              <a:t>43</a:t>
            </a:fld>
            <a:endParaRPr lang="pt-PT"/>
          </a:p>
        </p:txBody>
      </p:sp>
      <p:sp>
        <p:nvSpPr>
          <p:cNvPr id="475138" name="Rectangle 2"/>
          <p:cNvSpPr>
            <a:spLocks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B8C90-A44F-4DE1-98CA-254335B78D73}" type="slidenum">
              <a:rPr lang="pt-PT"/>
              <a:pPr/>
              <a:t>5</a:t>
            </a:fld>
            <a:endParaRPr lang="pt-PT"/>
          </a:p>
        </p:txBody>
      </p:sp>
      <p:sp>
        <p:nvSpPr>
          <p:cNvPr id="358402" name="Rectangle 2"/>
          <p:cNvSpPr>
            <a:spLocks noChangeArrowheads="1" noTextEdit="1"/>
          </p:cNvSpPr>
          <p:nvPr>
            <p:ph type="sldImg"/>
          </p:nvPr>
        </p:nvSpPr>
        <p:spPr bwMode="auto">
          <a:xfrm>
            <a:off x="893763" y="763588"/>
            <a:ext cx="4992687" cy="3744912"/>
          </a:xfrm>
          <a:prstGeom prst="rect">
            <a:avLst/>
          </a:prstGeom>
          <a:solidFill>
            <a:srgbClr val="FFFFFF"/>
          </a:solidFill>
          <a:ln>
            <a:solidFill>
              <a:srgbClr val="000000"/>
            </a:solidFill>
            <a:miter lim="800000"/>
            <a:headEnd/>
            <a:tailEnd/>
          </a:ln>
        </p:spPr>
      </p:sp>
      <p:sp>
        <p:nvSpPr>
          <p:cNvPr id="358403" name="Rectangle 3"/>
          <p:cNvSpPr>
            <a:spLocks noChangeArrowheads="1"/>
          </p:cNvSpPr>
          <p:nvPr>
            <p:ph type="body" idx="1"/>
          </p:nvPr>
        </p:nvSpPr>
        <p:spPr bwMode="auto">
          <a:xfrm>
            <a:off x="914400" y="4737100"/>
            <a:ext cx="4956175" cy="4425950"/>
          </a:xfrm>
          <a:prstGeom prst="rect">
            <a:avLst/>
          </a:prstGeom>
          <a:solidFill>
            <a:srgbClr val="FFFFFF"/>
          </a:solidFill>
          <a:ln>
            <a:solidFill>
              <a:srgbClr val="000000"/>
            </a:solidFill>
            <a:miter lim="800000"/>
            <a:headEnd/>
            <a:tailEnd/>
          </a:ln>
        </p:spPr>
        <p:txBody>
          <a:bodyPr/>
          <a:lstStyle/>
          <a:p>
            <a:pPr algn="just">
              <a:lnSpc>
                <a:spcPct val="140000"/>
              </a:lnSpc>
            </a:pPr>
            <a:r>
              <a:rPr lang="en-GB" sz="1000"/>
              <a:t>Medicinal Products Evaluation Commission</a:t>
            </a:r>
          </a:p>
          <a:p>
            <a:pPr algn="just">
              <a:lnSpc>
                <a:spcPct val="140000"/>
              </a:lnSpc>
            </a:pPr>
            <a:r>
              <a:rPr lang="en-GB" sz="1000"/>
              <a:t>Pharmacovigilance Commission </a:t>
            </a:r>
          </a:p>
          <a:p>
            <a:pPr algn="just">
              <a:lnSpc>
                <a:spcPct val="140000"/>
              </a:lnSpc>
            </a:pPr>
            <a:r>
              <a:rPr lang="en-GB" sz="1000"/>
              <a:t>Pharmacoeconomics Commission</a:t>
            </a:r>
          </a:p>
          <a:p>
            <a:pPr algn="just">
              <a:lnSpc>
                <a:spcPct val="140000"/>
              </a:lnSpc>
            </a:pPr>
            <a:r>
              <a:rPr lang="en-GB" sz="1000"/>
              <a:t>Portuguese Pharmacopoeia Commission </a:t>
            </a:r>
          </a:p>
          <a:p>
            <a:pPr algn="just">
              <a:lnSpc>
                <a:spcPct val="140000"/>
              </a:lnSpc>
            </a:pPr>
            <a:r>
              <a:rPr lang="en-GB" sz="1000"/>
              <a:t>Committee for the technical evaluation of </a:t>
            </a:r>
            <a:r>
              <a:rPr lang="en-GB" sz="1000" i="1"/>
              <a:t>in</a:t>
            </a:r>
            <a:r>
              <a:rPr lang="en-GB" sz="1000"/>
              <a:t> </a:t>
            </a:r>
            <a:r>
              <a:rPr lang="en-GB" sz="1000" i="1"/>
              <a:t>vitro</a:t>
            </a:r>
            <a:r>
              <a:rPr lang="en-GB" sz="1000"/>
              <a:t> medical devices</a:t>
            </a:r>
          </a:p>
          <a:p>
            <a:pPr algn="just">
              <a:lnSpc>
                <a:spcPct val="140000"/>
              </a:lnSpc>
            </a:pPr>
            <a:r>
              <a:rPr lang="en-GB" sz="1000"/>
              <a:t>Technical-Scientific Commission on Cosmetology </a:t>
            </a:r>
          </a:p>
          <a:p>
            <a:pPr algn="just">
              <a:lnSpc>
                <a:spcPct val="140000"/>
              </a:lnSpc>
            </a:pPr>
            <a:r>
              <a:rPr lang="en-GB" sz="1000"/>
              <a:t>Commission for the national formulary of hospital medicinal products</a:t>
            </a:r>
          </a:p>
          <a:p>
            <a:pPr algn="just">
              <a:lnSpc>
                <a:spcPct val="140000"/>
              </a:lnSpc>
            </a:pPr>
            <a:r>
              <a:rPr lang="en-GB" sz="1000"/>
              <a:t>National Council for medicinal products advertising</a:t>
            </a:r>
            <a:endParaRPr lang="pt-PT" sz="1000"/>
          </a:p>
          <a:p>
            <a:pPr algn="just">
              <a:lnSpc>
                <a:spcPct val="140000"/>
              </a:lnSpc>
            </a:pPr>
            <a:endParaRPr lang="pt-PT" sz="1000"/>
          </a:p>
          <a:p>
            <a:pPr algn="just">
              <a:lnSpc>
                <a:spcPct val="140000"/>
              </a:lnSpc>
            </a:pPr>
            <a:r>
              <a:rPr lang="pt-PT" sz="1000"/>
              <a:t>CEIC é independente</a:t>
            </a:r>
            <a:endParaRPr lang="en-GB"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9F4E5-EDEA-4C88-9B79-BDDBB828E388}" type="slidenum">
              <a:rPr lang="pt-PT"/>
              <a:pPr/>
              <a:t>6</a:t>
            </a:fld>
            <a:endParaRPr lang="pt-PT"/>
          </a:p>
        </p:txBody>
      </p:sp>
      <p:sp>
        <p:nvSpPr>
          <p:cNvPr id="450562" name="Rectangle 2"/>
          <p:cNvSpPr>
            <a:spLocks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EC823-EA80-465D-8D98-6BEBD73A1C52}" type="slidenum">
              <a:rPr lang="pt-PT"/>
              <a:pPr/>
              <a:t>7</a:t>
            </a:fld>
            <a:endParaRPr lang="pt-PT"/>
          </a:p>
        </p:txBody>
      </p:sp>
      <p:sp>
        <p:nvSpPr>
          <p:cNvPr id="451586" name="Rectangle 2"/>
          <p:cNvSpPr>
            <a:spLocks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BCE76-17C9-4C8A-B3FA-251A3694D1A7}" type="slidenum">
              <a:rPr lang="pt-PT"/>
              <a:pPr/>
              <a:t>8</a:t>
            </a:fld>
            <a:endParaRPr lang="pt-PT"/>
          </a:p>
        </p:txBody>
      </p:sp>
      <p:sp>
        <p:nvSpPr>
          <p:cNvPr id="452610" name="Rectangle 2"/>
          <p:cNvSpPr>
            <a:spLocks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39FB9-A25C-4F93-AE23-15CFE7BF3E75}" type="slidenum">
              <a:rPr lang="pt-PT"/>
              <a:pPr/>
              <a:t>9</a:t>
            </a:fld>
            <a:endParaRPr lang="pt-PT"/>
          </a:p>
        </p:txBody>
      </p:sp>
      <p:sp>
        <p:nvSpPr>
          <p:cNvPr id="453634" name="Rectangle 2"/>
          <p:cNvSpPr>
            <a:spLocks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lvl1pPr>
              <a:defRPr/>
            </a:lvl1pPr>
          </a:lstStyle>
          <a:p>
            <a:endParaRPr lang="pt-PT"/>
          </a:p>
        </p:txBody>
      </p:sp>
      <p:sp>
        <p:nvSpPr>
          <p:cNvPr id="5" name="Altbilgi Yer Tutucusu 4"/>
          <p:cNvSpPr>
            <a:spLocks noGrp="1"/>
          </p:cNvSpPr>
          <p:nvPr>
            <p:ph type="ftr" sz="quarter" idx="11"/>
          </p:nvPr>
        </p:nvSpPr>
        <p:spPr/>
        <p:txBody>
          <a:bodyPr/>
          <a:lstStyle>
            <a:lvl1pPr>
              <a:defRPr/>
            </a:lvl1pPr>
          </a:lstStyle>
          <a:p>
            <a:endParaRPr lang="pt-PT"/>
          </a:p>
        </p:txBody>
      </p:sp>
      <p:sp>
        <p:nvSpPr>
          <p:cNvPr id="6" name="Slayt Numarası Yer Tutucusu 5"/>
          <p:cNvSpPr>
            <a:spLocks noGrp="1"/>
          </p:cNvSpPr>
          <p:nvPr>
            <p:ph type="sldNum" sz="quarter" idx="12"/>
          </p:nvPr>
        </p:nvSpPr>
        <p:spPr/>
        <p:txBody>
          <a:bodyPr/>
          <a:lstStyle>
            <a:lvl1pPr>
              <a:defRPr/>
            </a:lvl1pPr>
          </a:lstStyle>
          <a:p>
            <a:fld id="{36B85ED6-BB50-4595-B606-A15C1827F2C0}" type="slidenum">
              <a:rPr lang="pt-PT"/>
              <a:pPr/>
              <a:t>‹#›</a:t>
            </a:fld>
            <a:endParaRPr lang="pt-PT"/>
          </a:p>
        </p:txBody>
      </p:sp>
    </p:spTree>
    <p:extLst>
      <p:ext uri="{BB962C8B-B14F-4D97-AF65-F5344CB8AC3E}">
        <p14:creationId xmlns:p14="http://schemas.microsoft.com/office/powerpoint/2010/main" val="9650265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a:defRPr/>
            </a:lvl1pPr>
          </a:lstStyle>
          <a:p>
            <a:endParaRPr lang="pt-PT"/>
          </a:p>
        </p:txBody>
      </p:sp>
      <p:sp>
        <p:nvSpPr>
          <p:cNvPr id="5" name="Altbilgi Yer Tutucusu 4"/>
          <p:cNvSpPr>
            <a:spLocks noGrp="1"/>
          </p:cNvSpPr>
          <p:nvPr>
            <p:ph type="ftr" sz="quarter" idx="11"/>
          </p:nvPr>
        </p:nvSpPr>
        <p:spPr/>
        <p:txBody>
          <a:bodyPr/>
          <a:lstStyle>
            <a:lvl1pPr>
              <a:defRPr/>
            </a:lvl1pPr>
          </a:lstStyle>
          <a:p>
            <a:endParaRPr lang="pt-PT"/>
          </a:p>
        </p:txBody>
      </p:sp>
      <p:sp>
        <p:nvSpPr>
          <p:cNvPr id="6" name="Slayt Numarası Yer Tutucusu 5"/>
          <p:cNvSpPr>
            <a:spLocks noGrp="1"/>
          </p:cNvSpPr>
          <p:nvPr>
            <p:ph type="sldNum" sz="quarter" idx="12"/>
          </p:nvPr>
        </p:nvSpPr>
        <p:spPr/>
        <p:txBody>
          <a:bodyPr/>
          <a:lstStyle>
            <a:lvl1pPr>
              <a:defRPr/>
            </a:lvl1pPr>
          </a:lstStyle>
          <a:p>
            <a:fld id="{CC5BACD9-95DB-4998-A7DA-6382A5505061}" type="slidenum">
              <a:rPr lang="pt-PT"/>
              <a:pPr/>
              <a:t>‹#›</a:t>
            </a:fld>
            <a:endParaRPr lang="pt-PT"/>
          </a:p>
        </p:txBody>
      </p:sp>
    </p:spTree>
    <p:extLst>
      <p:ext uri="{BB962C8B-B14F-4D97-AF65-F5344CB8AC3E}">
        <p14:creationId xmlns:p14="http://schemas.microsoft.com/office/powerpoint/2010/main" val="37593711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a:defRPr/>
            </a:lvl1pPr>
          </a:lstStyle>
          <a:p>
            <a:endParaRPr lang="pt-PT"/>
          </a:p>
        </p:txBody>
      </p:sp>
      <p:sp>
        <p:nvSpPr>
          <p:cNvPr id="5" name="Altbilgi Yer Tutucusu 4"/>
          <p:cNvSpPr>
            <a:spLocks noGrp="1"/>
          </p:cNvSpPr>
          <p:nvPr>
            <p:ph type="ftr" sz="quarter" idx="11"/>
          </p:nvPr>
        </p:nvSpPr>
        <p:spPr/>
        <p:txBody>
          <a:bodyPr/>
          <a:lstStyle>
            <a:lvl1pPr>
              <a:defRPr/>
            </a:lvl1pPr>
          </a:lstStyle>
          <a:p>
            <a:endParaRPr lang="pt-PT"/>
          </a:p>
        </p:txBody>
      </p:sp>
      <p:sp>
        <p:nvSpPr>
          <p:cNvPr id="6" name="Slayt Numarası Yer Tutucusu 5"/>
          <p:cNvSpPr>
            <a:spLocks noGrp="1"/>
          </p:cNvSpPr>
          <p:nvPr>
            <p:ph type="sldNum" sz="quarter" idx="12"/>
          </p:nvPr>
        </p:nvSpPr>
        <p:spPr/>
        <p:txBody>
          <a:bodyPr/>
          <a:lstStyle>
            <a:lvl1pPr>
              <a:defRPr/>
            </a:lvl1pPr>
          </a:lstStyle>
          <a:p>
            <a:fld id="{AC84A8F8-B22D-49D2-9CBD-4686D43ABB99}" type="slidenum">
              <a:rPr lang="pt-PT"/>
              <a:pPr/>
              <a:t>‹#›</a:t>
            </a:fld>
            <a:endParaRPr lang="pt-PT"/>
          </a:p>
        </p:txBody>
      </p:sp>
    </p:spTree>
    <p:extLst>
      <p:ext uri="{BB962C8B-B14F-4D97-AF65-F5344CB8AC3E}">
        <p14:creationId xmlns:p14="http://schemas.microsoft.com/office/powerpoint/2010/main" val="21981711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lvl1pPr>
              <a:defRPr/>
            </a:lvl1pPr>
          </a:lstStyle>
          <a:p>
            <a:endParaRPr lang="pt-PT"/>
          </a:p>
        </p:txBody>
      </p:sp>
      <p:sp>
        <p:nvSpPr>
          <p:cNvPr id="5" name="Altbilgi Yer Tutucusu 4"/>
          <p:cNvSpPr>
            <a:spLocks noGrp="1"/>
          </p:cNvSpPr>
          <p:nvPr>
            <p:ph type="ftr" sz="quarter" idx="11"/>
          </p:nvPr>
        </p:nvSpPr>
        <p:spPr/>
        <p:txBody>
          <a:bodyPr/>
          <a:lstStyle>
            <a:lvl1pPr>
              <a:defRPr/>
            </a:lvl1pPr>
          </a:lstStyle>
          <a:p>
            <a:endParaRPr lang="pt-PT"/>
          </a:p>
        </p:txBody>
      </p:sp>
      <p:sp>
        <p:nvSpPr>
          <p:cNvPr id="6" name="Slayt Numarası Yer Tutucusu 5"/>
          <p:cNvSpPr>
            <a:spLocks noGrp="1"/>
          </p:cNvSpPr>
          <p:nvPr>
            <p:ph type="sldNum" sz="quarter" idx="12"/>
          </p:nvPr>
        </p:nvSpPr>
        <p:spPr/>
        <p:txBody>
          <a:bodyPr/>
          <a:lstStyle>
            <a:lvl1pPr>
              <a:defRPr/>
            </a:lvl1pPr>
          </a:lstStyle>
          <a:p>
            <a:fld id="{DCF3D958-508F-4E29-9203-7A3FB5C17FFC}" type="slidenum">
              <a:rPr lang="pt-PT"/>
              <a:pPr/>
              <a:t>‹#›</a:t>
            </a:fld>
            <a:endParaRPr lang="pt-PT"/>
          </a:p>
        </p:txBody>
      </p:sp>
    </p:spTree>
    <p:extLst>
      <p:ext uri="{BB962C8B-B14F-4D97-AF65-F5344CB8AC3E}">
        <p14:creationId xmlns:p14="http://schemas.microsoft.com/office/powerpoint/2010/main" val="19359242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pt-PT"/>
          </a:p>
        </p:txBody>
      </p:sp>
      <p:sp>
        <p:nvSpPr>
          <p:cNvPr id="5" name="Altbilgi Yer Tutucusu 4"/>
          <p:cNvSpPr>
            <a:spLocks noGrp="1"/>
          </p:cNvSpPr>
          <p:nvPr>
            <p:ph type="ftr" sz="quarter" idx="11"/>
          </p:nvPr>
        </p:nvSpPr>
        <p:spPr/>
        <p:txBody>
          <a:bodyPr/>
          <a:lstStyle>
            <a:lvl1pPr>
              <a:defRPr/>
            </a:lvl1pPr>
          </a:lstStyle>
          <a:p>
            <a:endParaRPr lang="pt-PT"/>
          </a:p>
        </p:txBody>
      </p:sp>
      <p:sp>
        <p:nvSpPr>
          <p:cNvPr id="6" name="Slayt Numarası Yer Tutucusu 5"/>
          <p:cNvSpPr>
            <a:spLocks noGrp="1"/>
          </p:cNvSpPr>
          <p:nvPr>
            <p:ph type="sldNum" sz="quarter" idx="12"/>
          </p:nvPr>
        </p:nvSpPr>
        <p:spPr/>
        <p:txBody>
          <a:bodyPr/>
          <a:lstStyle>
            <a:lvl1pPr>
              <a:defRPr/>
            </a:lvl1pPr>
          </a:lstStyle>
          <a:p>
            <a:fld id="{45AFF65A-E75A-4C7D-9235-881F5ED5EF62}" type="slidenum">
              <a:rPr lang="pt-PT"/>
              <a:pPr/>
              <a:t>‹#›</a:t>
            </a:fld>
            <a:endParaRPr lang="pt-PT"/>
          </a:p>
        </p:txBody>
      </p:sp>
    </p:spTree>
    <p:extLst>
      <p:ext uri="{BB962C8B-B14F-4D97-AF65-F5344CB8AC3E}">
        <p14:creationId xmlns:p14="http://schemas.microsoft.com/office/powerpoint/2010/main" val="28973637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lvl1pPr>
              <a:defRPr/>
            </a:lvl1pPr>
          </a:lstStyle>
          <a:p>
            <a:endParaRPr lang="pt-PT"/>
          </a:p>
        </p:txBody>
      </p:sp>
      <p:sp>
        <p:nvSpPr>
          <p:cNvPr id="6" name="Altbilgi Yer Tutucusu 5"/>
          <p:cNvSpPr>
            <a:spLocks noGrp="1"/>
          </p:cNvSpPr>
          <p:nvPr>
            <p:ph type="ftr" sz="quarter" idx="11"/>
          </p:nvPr>
        </p:nvSpPr>
        <p:spPr/>
        <p:txBody>
          <a:bodyPr/>
          <a:lstStyle>
            <a:lvl1pPr>
              <a:defRPr/>
            </a:lvl1pPr>
          </a:lstStyle>
          <a:p>
            <a:endParaRPr lang="pt-PT"/>
          </a:p>
        </p:txBody>
      </p:sp>
      <p:sp>
        <p:nvSpPr>
          <p:cNvPr id="7" name="Slayt Numarası Yer Tutucusu 6"/>
          <p:cNvSpPr>
            <a:spLocks noGrp="1"/>
          </p:cNvSpPr>
          <p:nvPr>
            <p:ph type="sldNum" sz="quarter" idx="12"/>
          </p:nvPr>
        </p:nvSpPr>
        <p:spPr/>
        <p:txBody>
          <a:bodyPr/>
          <a:lstStyle>
            <a:lvl1pPr>
              <a:defRPr/>
            </a:lvl1pPr>
          </a:lstStyle>
          <a:p>
            <a:fld id="{A8BCD8FE-24E3-4A24-91EC-D61977ECF949}" type="slidenum">
              <a:rPr lang="pt-PT"/>
              <a:pPr/>
              <a:t>‹#›</a:t>
            </a:fld>
            <a:endParaRPr lang="pt-PT"/>
          </a:p>
        </p:txBody>
      </p:sp>
    </p:spTree>
    <p:extLst>
      <p:ext uri="{BB962C8B-B14F-4D97-AF65-F5344CB8AC3E}">
        <p14:creationId xmlns:p14="http://schemas.microsoft.com/office/powerpoint/2010/main" val="36885818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lvl1pPr>
              <a:defRPr/>
            </a:lvl1pPr>
          </a:lstStyle>
          <a:p>
            <a:endParaRPr lang="pt-PT"/>
          </a:p>
        </p:txBody>
      </p:sp>
      <p:sp>
        <p:nvSpPr>
          <p:cNvPr id="8" name="Altbilgi Yer Tutucusu 7"/>
          <p:cNvSpPr>
            <a:spLocks noGrp="1"/>
          </p:cNvSpPr>
          <p:nvPr>
            <p:ph type="ftr" sz="quarter" idx="11"/>
          </p:nvPr>
        </p:nvSpPr>
        <p:spPr/>
        <p:txBody>
          <a:bodyPr/>
          <a:lstStyle>
            <a:lvl1pPr>
              <a:defRPr/>
            </a:lvl1pPr>
          </a:lstStyle>
          <a:p>
            <a:endParaRPr lang="pt-PT"/>
          </a:p>
        </p:txBody>
      </p:sp>
      <p:sp>
        <p:nvSpPr>
          <p:cNvPr id="9" name="Slayt Numarası Yer Tutucusu 8"/>
          <p:cNvSpPr>
            <a:spLocks noGrp="1"/>
          </p:cNvSpPr>
          <p:nvPr>
            <p:ph type="sldNum" sz="quarter" idx="12"/>
          </p:nvPr>
        </p:nvSpPr>
        <p:spPr/>
        <p:txBody>
          <a:bodyPr/>
          <a:lstStyle>
            <a:lvl1pPr>
              <a:defRPr/>
            </a:lvl1pPr>
          </a:lstStyle>
          <a:p>
            <a:fld id="{EC761961-18A9-4A35-8752-BF89843EBE2C}" type="slidenum">
              <a:rPr lang="pt-PT"/>
              <a:pPr/>
              <a:t>‹#›</a:t>
            </a:fld>
            <a:endParaRPr lang="pt-PT"/>
          </a:p>
        </p:txBody>
      </p:sp>
    </p:spTree>
    <p:extLst>
      <p:ext uri="{BB962C8B-B14F-4D97-AF65-F5344CB8AC3E}">
        <p14:creationId xmlns:p14="http://schemas.microsoft.com/office/powerpoint/2010/main" val="16706053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lvl1pPr>
              <a:defRPr/>
            </a:lvl1pPr>
          </a:lstStyle>
          <a:p>
            <a:endParaRPr lang="pt-PT"/>
          </a:p>
        </p:txBody>
      </p:sp>
      <p:sp>
        <p:nvSpPr>
          <p:cNvPr id="4" name="Altbilgi Yer Tutucusu 3"/>
          <p:cNvSpPr>
            <a:spLocks noGrp="1"/>
          </p:cNvSpPr>
          <p:nvPr>
            <p:ph type="ftr" sz="quarter" idx="11"/>
          </p:nvPr>
        </p:nvSpPr>
        <p:spPr/>
        <p:txBody>
          <a:bodyPr/>
          <a:lstStyle>
            <a:lvl1pPr>
              <a:defRPr/>
            </a:lvl1pPr>
          </a:lstStyle>
          <a:p>
            <a:endParaRPr lang="pt-PT"/>
          </a:p>
        </p:txBody>
      </p:sp>
      <p:sp>
        <p:nvSpPr>
          <p:cNvPr id="5" name="Slayt Numarası Yer Tutucusu 4"/>
          <p:cNvSpPr>
            <a:spLocks noGrp="1"/>
          </p:cNvSpPr>
          <p:nvPr>
            <p:ph type="sldNum" sz="quarter" idx="12"/>
          </p:nvPr>
        </p:nvSpPr>
        <p:spPr/>
        <p:txBody>
          <a:bodyPr/>
          <a:lstStyle>
            <a:lvl1pPr>
              <a:defRPr/>
            </a:lvl1pPr>
          </a:lstStyle>
          <a:p>
            <a:fld id="{CE079894-EE9C-42FC-8B11-1ECA2A657699}" type="slidenum">
              <a:rPr lang="pt-PT"/>
              <a:pPr/>
              <a:t>‹#›</a:t>
            </a:fld>
            <a:endParaRPr lang="pt-PT"/>
          </a:p>
        </p:txBody>
      </p:sp>
    </p:spTree>
    <p:extLst>
      <p:ext uri="{BB962C8B-B14F-4D97-AF65-F5344CB8AC3E}">
        <p14:creationId xmlns:p14="http://schemas.microsoft.com/office/powerpoint/2010/main" val="41747060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pt-PT"/>
          </a:p>
        </p:txBody>
      </p:sp>
      <p:sp>
        <p:nvSpPr>
          <p:cNvPr id="3" name="Altbilgi Yer Tutucusu 2"/>
          <p:cNvSpPr>
            <a:spLocks noGrp="1"/>
          </p:cNvSpPr>
          <p:nvPr>
            <p:ph type="ftr" sz="quarter" idx="11"/>
          </p:nvPr>
        </p:nvSpPr>
        <p:spPr/>
        <p:txBody>
          <a:bodyPr/>
          <a:lstStyle>
            <a:lvl1pPr>
              <a:defRPr/>
            </a:lvl1pPr>
          </a:lstStyle>
          <a:p>
            <a:endParaRPr lang="pt-PT"/>
          </a:p>
        </p:txBody>
      </p:sp>
      <p:sp>
        <p:nvSpPr>
          <p:cNvPr id="4" name="Slayt Numarası Yer Tutucusu 3"/>
          <p:cNvSpPr>
            <a:spLocks noGrp="1"/>
          </p:cNvSpPr>
          <p:nvPr>
            <p:ph type="sldNum" sz="quarter" idx="12"/>
          </p:nvPr>
        </p:nvSpPr>
        <p:spPr/>
        <p:txBody>
          <a:bodyPr/>
          <a:lstStyle>
            <a:lvl1pPr>
              <a:defRPr/>
            </a:lvl1pPr>
          </a:lstStyle>
          <a:p>
            <a:fld id="{01D42E95-08A7-4B34-BBCC-E4EF1001D3D7}" type="slidenum">
              <a:rPr lang="pt-PT"/>
              <a:pPr/>
              <a:t>‹#›</a:t>
            </a:fld>
            <a:endParaRPr lang="pt-PT"/>
          </a:p>
        </p:txBody>
      </p:sp>
    </p:spTree>
    <p:extLst>
      <p:ext uri="{BB962C8B-B14F-4D97-AF65-F5344CB8AC3E}">
        <p14:creationId xmlns:p14="http://schemas.microsoft.com/office/powerpoint/2010/main" val="26321265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pt-PT"/>
          </a:p>
        </p:txBody>
      </p:sp>
      <p:sp>
        <p:nvSpPr>
          <p:cNvPr id="6" name="Altbilgi Yer Tutucusu 5"/>
          <p:cNvSpPr>
            <a:spLocks noGrp="1"/>
          </p:cNvSpPr>
          <p:nvPr>
            <p:ph type="ftr" sz="quarter" idx="11"/>
          </p:nvPr>
        </p:nvSpPr>
        <p:spPr/>
        <p:txBody>
          <a:bodyPr/>
          <a:lstStyle>
            <a:lvl1pPr>
              <a:defRPr/>
            </a:lvl1pPr>
          </a:lstStyle>
          <a:p>
            <a:endParaRPr lang="pt-PT"/>
          </a:p>
        </p:txBody>
      </p:sp>
      <p:sp>
        <p:nvSpPr>
          <p:cNvPr id="7" name="Slayt Numarası Yer Tutucusu 6"/>
          <p:cNvSpPr>
            <a:spLocks noGrp="1"/>
          </p:cNvSpPr>
          <p:nvPr>
            <p:ph type="sldNum" sz="quarter" idx="12"/>
          </p:nvPr>
        </p:nvSpPr>
        <p:spPr/>
        <p:txBody>
          <a:bodyPr/>
          <a:lstStyle>
            <a:lvl1pPr>
              <a:defRPr/>
            </a:lvl1pPr>
          </a:lstStyle>
          <a:p>
            <a:fld id="{73CE630E-86A4-43B2-A7DC-698AF45BB87A}" type="slidenum">
              <a:rPr lang="pt-PT"/>
              <a:pPr/>
              <a:t>‹#›</a:t>
            </a:fld>
            <a:endParaRPr lang="pt-PT"/>
          </a:p>
        </p:txBody>
      </p:sp>
    </p:spTree>
    <p:extLst>
      <p:ext uri="{BB962C8B-B14F-4D97-AF65-F5344CB8AC3E}">
        <p14:creationId xmlns:p14="http://schemas.microsoft.com/office/powerpoint/2010/main" val="9724290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pt-PT"/>
          </a:p>
        </p:txBody>
      </p:sp>
      <p:sp>
        <p:nvSpPr>
          <p:cNvPr id="6" name="Altbilgi Yer Tutucusu 5"/>
          <p:cNvSpPr>
            <a:spLocks noGrp="1"/>
          </p:cNvSpPr>
          <p:nvPr>
            <p:ph type="ftr" sz="quarter" idx="11"/>
          </p:nvPr>
        </p:nvSpPr>
        <p:spPr/>
        <p:txBody>
          <a:bodyPr/>
          <a:lstStyle>
            <a:lvl1pPr>
              <a:defRPr/>
            </a:lvl1pPr>
          </a:lstStyle>
          <a:p>
            <a:endParaRPr lang="pt-PT"/>
          </a:p>
        </p:txBody>
      </p:sp>
      <p:sp>
        <p:nvSpPr>
          <p:cNvPr id="7" name="Slayt Numarası Yer Tutucusu 6"/>
          <p:cNvSpPr>
            <a:spLocks noGrp="1"/>
          </p:cNvSpPr>
          <p:nvPr>
            <p:ph type="sldNum" sz="quarter" idx="12"/>
          </p:nvPr>
        </p:nvSpPr>
        <p:spPr/>
        <p:txBody>
          <a:bodyPr/>
          <a:lstStyle>
            <a:lvl1pPr>
              <a:defRPr/>
            </a:lvl1pPr>
          </a:lstStyle>
          <a:p>
            <a:fld id="{54B8FAC0-C5E2-48AE-8C7B-F919DFA1F653}" type="slidenum">
              <a:rPr lang="pt-PT"/>
              <a:pPr/>
              <a:t>‹#›</a:t>
            </a:fld>
            <a:endParaRPr lang="pt-PT"/>
          </a:p>
        </p:txBody>
      </p:sp>
    </p:spTree>
    <p:extLst>
      <p:ext uri="{BB962C8B-B14F-4D97-AF65-F5344CB8AC3E}">
        <p14:creationId xmlns:p14="http://schemas.microsoft.com/office/powerpoint/2010/main" val="1342267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PT" smtClean="0"/>
              <a:t>Faça clique para editar o estilo do título do modelo global</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PT" smtClean="0"/>
              <a:t>Faça clique para editar o estilo do título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P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P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54C6EC-5138-4562-8375-EDED68EB8D12}" type="slidenum">
              <a:rPr lang="pt-PT"/>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oleObject" Target="../embeddings/oleObject6.bin"/><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embeddings/oleObject7.bin"/><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8.bin"/><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533400" y="533400"/>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3000" b="1">
                <a:solidFill>
                  <a:srgbClr val="FF3300"/>
                </a:solidFill>
                <a:latin typeface="Arial" charset="0"/>
              </a:rPr>
              <a:t>Conference:</a:t>
            </a:r>
          </a:p>
          <a:p>
            <a:pPr algn="ctr"/>
            <a:r>
              <a:rPr lang="pt-PT" sz="3000" b="1">
                <a:solidFill>
                  <a:srgbClr val="FF3300"/>
                </a:solidFill>
                <a:latin typeface="Arial" charset="0"/>
              </a:rPr>
              <a:t>Generic Drugs in Turkey and the EU</a:t>
            </a:r>
          </a:p>
        </p:txBody>
      </p:sp>
      <p:sp>
        <p:nvSpPr>
          <p:cNvPr id="26629" name="Rectangle 5"/>
          <p:cNvSpPr>
            <a:spLocks noChangeArrowheads="1"/>
          </p:cNvSpPr>
          <p:nvPr/>
        </p:nvSpPr>
        <p:spPr bwMode="auto">
          <a:xfrm>
            <a:off x="304800" y="2209800"/>
            <a:ext cx="8382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tr-TR" sz="2800" b="1">
                <a:solidFill>
                  <a:srgbClr val="000066"/>
                </a:solidFill>
                <a:latin typeface="Arial" charset="0"/>
                <a:cs typeface="Times New Roman" charset="0"/>
              </a:rPr>
              <a:t>THE PORTUGUESE MODEL FOR ST</a:t>
            </a:r>
            <a:r>
              <a:rPr lang="pt-PT" sz="2800" b="1">
                <a:solidFill>
                  <a:srgbClr val="000066"/>
                </a:solidFill>
                <a:latin typeface="Arial" charset="0"/>
                <a:cs typeface="Times New Roman" charset="0"/>
              </a:rPr>
              <a:t>I</a:t>
            </a:r>
            <a:r>
              <a:rPr lang="tr-TR" sz="2800" b="1">
                <a:solidFill>
                  <a:srgbClr val="000066"/>
                </a:solidFill>
                <a:latin typeface="Arial" charset="0"/>
                <a:cs typeface="Times New Roman" charset="0"/>
              </a:rPr>
              <a:t>MULAT</a:t>
            </a:r>
            <a:r>
              <a:rPr lang="pt-PT" sz="2800" b="1">
                <a:solidFill>
                  <a:srgbClr val="000066"/>
                </a:solidFill>
                <a:latin typeface="Arial" charset="0"/>
                <a:cs typeface="Times New Roman" charset="0"/>
              </a:rPr>
              <a:t>I</a:t>
            </a:r>
            <a:r>
              <a:rPr lang="tr-TR" sz="2800" b="1">
                <a:solidFill>
                  <a:srgbClr val="000066"/>
                </a:solidFill>
                <a:latin typeface="Arial" charset="0"/>
                <a:cs typeface="Times New Roman" charset="0"/>
              </a:rPr>
              <a:t>NG GENER</a:t>
            </a:r>
            <a:r>
              <a:rPr lang="pt-PT" sz="2800" b="1">
                <a:solidFill>
                  <a:srgbClr val="000066"/>
                </a:solidFill>
                <a:latin typeface="Arial" charset="0"/>
                <a:cs typeface="Times New Roman" charset="0"/>
              </a:rPr>
              <a:t>I</a:t>
            </a:r>
            <a:r>
              <a:rPr lang="tr-TR" sz="2800" b="1">
                <a:solidFill>
                  <a:srgbClr val="000066"/>
                </a:solidFill>
                <a:latin typeface="Arial" charset="0"/>
                <a:cs typeface="Times New Roman" charset="0"/>
              </a:rPr>
              <a:t>C COMPET</a:t>
            </a:r>
            <a:r>
              <a:rPr lang="pt-PT" sz="2800" b="1">
                <a:solidFill>
                  <a:srgbClr val="000066"/>
                </a:solidFill>
                <a:latin typeface="Arial" charset="0"/>
                <a:cs typeface="Times New Roman" charset="0"/>
              </a:rPr>
              <a:t>I</a:t>
            </a:r>
            <a:r>
              <a:rPr lang="tr-TR" sz="2800" b="1">
                <a:solidFill>
                  <a:srgbClr val="000066"/>
                </a:solidFill>
                <a:latin typeface="Arial" charset="0"/>
                <a:cs typeface="Times New Roman" charset="0"/>
              </a:rPr>
              <a:t>T</a:t>
            </a:r>
            <a:r>
              <a:rPr lang="pt-PT" sz="2800" b="1">
                <a:solidFill>
                  <a:srgbClr val="000066"/>
                </a:solidFill>
                <a:latin typeface="Arial" charset="0"/>
                <a:cs typeface="Times New Roman" charset="0"/>
              </a:rPr>
              <a:t>I</a:t>
            </a:r>
            <a:r>
              <a:rPr lang="tr-TR" sz="2800" b="1">
                <a:solidFill>
                  <a:srgbClr val="000066"/>
                </a:solidFill>
                <a:latin typeface="Arial" charset="0"/>
                <a:cs typeface="Times New Roman" charset="0"/>
              </a:rPr>
              <a:t>ON </a:t>
            </a:r>
            <a:r>
              <a:rPr lang="pt-PT" sz="2800" b="1">
                <a:solidFill>
                  <a:srgbClr val="000066"/>
                </a:solidFill>
                <a:latin typeface="Arial" charset="0"/>
                <a:cs typeface="Times New Roman" charset="0"/>
              </a:rPr>
              <a:t>I</a:t>
            </a:r>
            <a:r>
              <a:rPr lang="tr-TR" sz="2800" b="1">
                <a:solidFill>
                  <a:srgbClr val="000066"/>
                </a:solidFill>
                <a:latin typeface="Arial" charset="0"/>
                <a:cs typeface="Times New Roman" charset="0"/>
              </a:rPr>
              <a:t>N THE EU</a:t>
            </a:r>
            <a:endParaRPr lang="pt-PT" sz="2800" b="1">
              <a:solidFill>
                <a:srgbClr val="000066"/>
              </a:solidFill>
              <a:latin typeface="Arial" charset="0"/>
              <a:cs typeface="Times New Roman" charset="0"/>
            </a:endParaRPr>
          </a:p>
          <a:p>
            <a:pPr algn="ctr">
              <a:spcBef>
                <a:spcPct val="10000"/>
              </a:spcBef>
            </a:pPr>
            <a:endParaRPr lang="pt-PT" sz="2800" b="1">
              <a:solidFill>
                <a:srgbClr val="000066"/>
              </a:solidFill>
              <a:latin typeface="Arial" charset="0"/>
            </a:endParaRPr>
          </a:p>
          <a:p>
            <a:pPr algn="ctr">
              <a:spcBef>
                <a:spcPct val="10000"/>
              </a:spcBef>
            </a:pPr>
            <a:r>
              <a:rPr lang="pt-PT" sz="2000" b="1">
                <a:solidFill>
                  <a:srgbClr val="000066"/>
                </a:solidFill>
                <a:latin typeface="Arial" charset="0"/>
              </a:rPr>
              <a:t>June 2, 2005, Ankara, Turkey</a:t>
            </a:r>
          </a:p>
          <a:p>
            <a:pPr algn="ctr">
              <a:spcBef>
                <a:spcPct val="10000"/>
              </a:spcBef>
            </a:pPr>
            <a:endParaRPr lang="pt-PT" sz="2400" b="1">
              <a:solidFill>
                <a:srgbClr val="000066"/>
              </a:solidFill>
              <a:latin typeface="Arial" charset="0"/>
            </a:endParaRPr>
          </a:p>
        </p:txBody>
      </p:sp>
      <p:sp>
        <p:nvSpPr>
          <p:cNvPr id="26630" name="Text Box 6"/>
          <p:cNvSpPr txBox="1">
            <a:spLocks noChangeArrowheads="1"/>
          </p:cNvSpPr>
          <p:nvPr/>
        </p:nvSpPr>
        <p:spPr bwMode="auto">
          <a:xfrm>
            <a:off x="1042988" y="4343400"/>
            <a:ext cx="7129462"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pt-PT" sz="2400" b="1">
                <a:solidFill>
                  <a:srgbClr val="000066"/>
                </a:solidFill>
                <a:latin typeface="Arial" charset="0"/>
              </a:rPr>
              <a:t>Rui Santos Ivo</a:t>
            </a:r>
          </a:p>
          <a:p>
            <a:pPr algn="ctr">
              <a:spcBef>
                <a:spcPct val="10000"/>
              </a:spcBef>
            </a:pPr>
            <a:r>
              <a:rPr lang="pt-PT" sz="2000" b="1">
                <a:solidFill>
                  <a:srgbClr val="000066"/>
                </a:solidFill>
                <a:latin typeface="Arial" charset="0"/>
              </a:rPr>
              <a:t>President of INFARMED</a:t>
            </a:r>
          </a:p>
          <a:p>
            <a:pPr algn="ctr">
              <a:spcBef>
                <a:spcPct val="10000"/>
              </a:spcBef>
            </a:pPr>
            <a:r>
              <a:rPr lang="pt-PT" sz="2000" b="1">
                <a:solidFill>
                  <a:srgbClr val="000066"/>
                </a:solidFill>
                <a:latin typeface="Arial" charset="0"/>
              </a:rPr>
              <a:t>National Institute of Pharmacy and Medicines</a:t>
            </a:r>
          </a:p>
          <a:p>
            <a:pPr algn="ctr">
              <a:spcBef>
                <a:spcPct val="10000"/>
              </a:spcBef>
            </a:pPr>
            <a:r>
              <a:rPr lang="pt-PT" sz="2000" b="1">
                <a:solidFill>
                  <a:srgbClr val="000066"/>
                </a:solidFill>
                <a:latin typeface="Arial" charset="0"/>
              </a:rPr>
              <a:t>Ministry of Health, Lisbon, Portugal</a:t>
            </a:r>
          </a:p>
          <a:p>
            <a:pPr algn="ctr">
              <a:spcBef>
                <a:spcPct val="10000"/>
              </a:spcBef>
            </a:pPr>
            <a:endParaRPr lang="pt-PT" sz="2000" b="1">
              <a:solidFill>
                <a:srgbClr val="000066"/>
              </a:solidFill>
              <a:latin typeface="Arial" charset="0"/>
            </a:endParaRPr>
          </a:p>
          <a:p>
            <a:pPr algn="ctr">
              <a:spcBef>
                <a:spcPct val="10000"/>
              </a:spcBef>
            </a:pPr>
            <a:r>
              <a:rPr lang="pt-PT" sz="2000" b="1">
                <a:solidFill>
                  <a:srgbClr val="000066"/>
                </a:solidFill>
                <a:latin typeface="Arial" charset="0"/>
              </a:rPr>
              <a:t>rsantos.ivo@infarmed.pt</a:t>
            </a:r>
            <a:endParaRPr lang="en-GB" sz="2000" b="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body" idx="1"/>
          </p:nvPr>
        </p:nvSpPr>
        <p:spPr>
          <a:xfrm>
            <a:off x="381000" y="2057400"/>
            <a:ext cx="8153400" cy="1676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gn="ctr">
              <a:lnSpc>
                <a:spcPct val="140000"/>
              </a:lnSpc>
              <a:buFontTx/>
              <a:buNone/>
            </a:pPr>
            <a:r>
              <a:rPr lang="pt-PT" sz="4800" b="1">
                <a:solidFill>
                  <a:srgbClr val="000066"/>
                </a:solidFill>
                <a:latin typeface="Arial" charset="0"/>
              </a:rPr>
              <a:t>MEDICINES POLICY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title"/>
          </p:nvPr>
        </p:nvSpPr>
        <p:spPr>
          <a:xfrm>
            <a:off x="-76200" y="304800"/>
            <a:ext cx="9144000" cy="579438"/>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t">
            <a:spAutoFit/>
          </a:bodyPr>
          <a:lstStyle/>
          <a:p>
            <a:pPr>
              <a:spcBef>
                <a:spcPct val="50000"/>
              </a:spcBef>
            </a:pPr>
            <a:r>
              <a:rPr lang="pt-PT" sz="3200" b="1">
                <a:solidFill>
                  <a:srgbClr val="000066"/>
                </a:solidFill>
                <a:latin typeface="Arial" charset="0"/>
              </a:rPr>
              <a:t>Objectives of the Medicines Policy</a:t>
            </a:r>
          </a:p>
        </p:txBody>
      </p:sp>
      <p:sp>
        <p:nvSpPr>
          <p:cNvPr id="326661" name="Rectangle 5"/>
          <p:cNvSpPr>
            <a:spLocks noChangeArrowheads="1"/>
          </p:cNvSpPr>
          <p:nvPr/>
        </p:nvSpPr>
        <p:spPr bwMode="auto">
          <a:xfrm>
            <a:off x="457200" y="1368425"/>
            <a:ext cx="81534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40000"/>
              </a:spcBef>
              <a:buFontTx/>
              <a:buChar char="•"/>
            </a:pPr>
            <a:r>
              <a:rPr lang="en-GB" sz="2400" b="1">
                <a:solidFill>
                  <a:srgbClr val="000066"/>
                </a:solidFill>
                <a:latin typeface="Arial" charset="0"/>
              </a:rPr>
              <a:t> </a:t>
            </a:r>
            <a:r>
              <a:rPr lang="en-GB" sz="2600" b="1">
                <a:solidFill>
                  <a:srgbClr val="000066"/>
                </a:solidFill>
                <a:latin typeface="Arial" charset="0"/>
              </a:rPr>
              <a:t>Focused on the Citizen - serving patients and citizens</a:t>
            </a:r>
            <a:endParaRPr lang="pt-PT" sz="2600" b="1">
              <a:latin typeface="Arial" charset="0"/>
            </a:endParaRPr>
          </a:p>
          <a:p>
            <a:pPr>
              <a:spcBef>
                <a:spcPct val="40000"/>
              </a:spcBef>
              <a:buFontTx/>
              <a:buChar char="•"/>
            </a:pPr>
            <a:r>
              <a:rPr lang="en-GB" sz="2600" b="1">
                <a:solidFill>
                  <a:srgbClr val="000066"/>
                </a:solidFill>
                <a:latin typeface="Arial" charset="0"/>
                <a:cs typeface="Arial" charset="0"/>
              </a:rPr>
              <a:t> Rationalisation of costs for Patient</a:t>
            </a:r>
            <a:r>
              <a:rPr lang="pt-PT" sz="2600" b="1">
                <a:solidFill>
                  <a:srgbClr val="000066"/>
                </a:solidFill>
                <a:latin typeface="Arial" charset="0"/>
                <a:cs typeface="Arial" charset="0"/>
              </a:rPr>
              <a:t>s</a:t>
            </a:r>
            <a:r>
              <a:rPr lang="en-GB" sz="2600" b="1">
                <a:solidFill>
                  <a:srgbClr val="000066"/>
                </a:solidFill>
                <a:latin typeface="Arial" charset="0"/>
                <a:cs typeface="Arial" charset="0"/>
              </a:rPr>
              <a:t> </a:t>
            </a:r>
            <a:r>
              <a:rPr lang="pt-PT" sz="2600" b="1">
                <a:solidFill>
                  <a:srgbClr val="000066"/>
                </a:solidFill>
                <a:latin typeface="Arial" charset="0"/>
                <a:cs typeface="Arial" charset="0"/>
              </a:rPr>
              <a:t>&amp; State</a:t>
            </a:r>
            <a:r>
              <a:rPr lang="en-GB" sz="2600" b="1">
                <a:solidFill>
                  <a:srgbClr val="000066"/>
                </a:solidFill>
                <a:latin typeface="Arial" charset="0"/>
                <a:cs typeface="Arial" charset="0"/>
              </a:rPr>
              <a:t> </a:t>
            </a:r>
          </a:p>
          <a:p>
            <a:pPr>
              <a:spcBef>
                <a:spcPct val="40000"/>
              </a:spcBef>
              <a:buFontTx/>
              <a:buChar char="•"/>
            </a:pPr>
            <a:r>
              <a:rPr lang="pt-PT" sz="2600" b="1">
                <a:solidFill>
                  <a:srgbClr val="000066"/>
                </a:solidFill>
                <a:latin typeface="Arial" charset="0"/>
                <a:cs typeface="Arial" charset="0"/>
              </a:rPr>
              <a:t> </a:t>
            </a:r>
            <a:r>
              <a:rPr lang="en-GB" sz="2600" b="1">
                <a:solidFill>
                  <a:srgbClr val="000066"/>
                </a:solidFill>
                <a:latin typeface="Arial" charset="0"/>
                <a:cs typeface="Arial" charset="0"/>
              </a:rPr>
              <a:t>Promotion of efficiency and </a:t>
            </a:r>
            <a:r>
              <a:rPr lang="pt-PT" sz="2600" b="1">
                <a:solidFill>
                  <a:srgbClr val="000066"/>
                </a:solidFill>
                <a:latin typeface="Arial" charset="0"/>
                <a:cs typeface="Arial" charset="0"/>
              </a:rPr>
              <a:t>health </a:t>
            </a:r>
            <a:r>
              <a:rPr lang="en-GB" sz="2600" b="1">
                <a:solidFill>
                  <a:srgbClr val="000066"/>
                </a:solidFill>
                <a:latin typeface="Arial" charset="0"/>
                <a:cs typeface="Arial" charset="0"/>
              </a:rPr>
              <a:t>gains</a:t>
            </a:r>
          </a:p>
          <a:p>
            <a:pPr>
              <a:spcBef>
                <a:spcPct val="40000"/>
              </a:spcBef>
              <a:buFontTx/>
              <a:buChar char="•"/>
            </a:pPr>
            <a:r>
              <a:rPr lang="pt-PT" sz="2600" b="1">
                <a:solidFill>
                  <a:srgbClr val="000066"/>
                </a:solidFill>
                <a:latin typeface="Arial" charset="0"/>
                <a:cs typeface="Arial" charset="0"/>
              </a:rPr>
              <a:t> </a:t>
            </a:r>
            <a:r>
              <a:rPr lang="en-GB" sz="2600" b="1">
                <a:solidFill>
                  <a:srgbClr val="000066"/>
                </a:solidFill>
                <a:latin typeface="Arial" charset="0"/>
                <a:cs typeface="Arial" charset="0"/>
              </a:rPr>
              <a:t>Promotion of  better information</a:t>
            </a:r>
            <a:r>
              <a:rPr lang="pt-PT" sz="2600" b="1">
                <a:solidFill>
                  <a:srgbClr val="000066"/>
                </a:solidFill>
                <a:latin typeface="Arial" charset="0"/>
                <a:cs typeface="Arial" charset="0"/>
              </a:rPr>
              <a:t> on medicines</a:t>
            </a:r>
            <a:r>
              <a:rPr lang="en-GB" sz="2600" b="1">
                <a:solidFill>
                  <a:srgbClr val="000066"/>
                </a:solidFill>
                <a:latin typeface="Arial" charset="0"/>
                <a:cs typeface="Arial" charset="0"/>
              </a:rPr>
              <a:t> </a:t>
            </a:r>
          </a:p>
          <a:p>
            <a:pPr>
              <a:spcBef>
                <a:spcPct val="40000"/>
              </a:spcBef>
              <a:buFontTx/>
              <a:buChar char="•"/>
            </a:pPr>
            <a:r>
              <a:rPr lang="en-GB" sz="2600" b="1">
                <a:solidFill>
                  <a:srgbClr val="000066"/>
                </a:solidFill>
                <a:latin typeface="Arial" charset="0"/>
                <a:cs typeface="Arial" charset="0"/>
              </a:rPr>
              <a:t> Incentives </a:t>
            </a:r>
            <a:r>
              <a:rPr lang="pt-PT" sz="2600" b="1">
                <a:solidFill>
                  <a:srgbClr val="000066"/>
                </a:solidFill>
                <a:latin typeface="Arial" charset="0"/>
                <a:cs typeface="Arial" charset="0"/>
              </a:rPr>
              <a:t>to </a:t>
            </a:r>
            <a:r>
              <a:rPr lang="en-GB" sz="2600" b="1">
                <a:solidFill>
                  <a:srgbClr val="000066"/>
                </a:solidFill>
                <a:latin typeface="Arial" charset="0"/>
                <a:cs typeface="Arial" charset="0"/>
              </a:rPr>
              <a:t>the Pharmaceutical Industry</a:t>
            </a:r>
            <a:endParaRPr lang="pt-PT" sz="2600" b="1">
              <a:solidFill>
                <a:srgbClr val="000066"/>
              </a:solidFill>
              <a:latin typeface="Arial" charset="0"/>
              <a:cs typeface="Arial" charset="0"/>
            </a:endParaRPr>
          </a:p>
          <a:p>
            <a:pPr lvl="1">
              <a:spcBef>
                <a:spcPct val="40000"/>
              </a:spcBef>
              <a:buFont typeface="Wingdings" pitchFamily="2" charset="2"/>
              <a:buChar char="Ø"/>
            </a:pPr>
            <a:r>
              <a:rPr lang="pt-PT" sz="2600" b="1">
                <a:solidFill>
                  <a:srgbClr val="000066"/>
                </a:solidFill>
                <a:latin typeface="Arial" charset="0"/>
                <a:cs typeface="Arial" charset="0"/>
              </a:rPr>
              <a:t>Access to innovation</a:t>
            </a:r>
          </a:p>
          <a:p>
            <a:pPr>
              <a:spcBef>
                <a:spcPct val="40000"/>
              </a:spcBef>
              <a:buFontTx/>
              <a:buChar char="•"/>
            </a:pPr>
            <a:r>
              <a:rPr lang="pt-PT" sz="2600" b="1">
                <a:solidFill>
                  <a:srgbClr val="000066"/>
                </a:solidFill>
                <a:latin typeface="Arial" charset="0"/>
                <a:cs typeface="Arial" charset="0"/>
              </a:rPr>
              <a:t>   Review of Pharmaceutical Legislation/G10 Process outcomes</a:t>
            </a:r>
            <a:endParaRPr lang="en-GB" sz="2600" b="1">
              <a:solidFill>
                <a:srgbClr val="00006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6" name="Rectangle 6"/>
          <p:cNvSpPr>
            <a:spLocks noChangeArrowheads="1"/>
          </p:cNvSpPr>
          <p:nvPr/>
        </p:nvSpPr>
        <p:spPr bwMode="auto">
          <a:xfrm>
            <a:off x="468313" y="1246188"/>
            <a:ext cx="8424862"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30000"/>
              </a:spcBef>
              <a:buFontTx/>
              <a:buChar char="•"/>
            </a:pPr>
            <a:r>
              <a:rPr lang="pt-PT" sz="2400">
                <a:solidFill>
                  <a:srgbClr val="000066"/>
                </a:solidFill>
                <a:latin typeface="Arial" charset="0"/>
              </a:rPr>
              <a:t> </a:t>
            </a:r>
            <a:r>
              <a:rPr lang="pt-PT" sz="2400" b="1">
                <a:solidFill>
                  <a:srgbClr val="000066"/>
                </a:solidFill>
                <a:latin typeface="Arial" charset="0"/>
              </a:rPr>
              <a:t>Promotion of generics</a:t>
            </a:r>
          </a:p>
          <a:p>
            <a:pPr eaLnBrk="1" hangingPunct="1">
              <a:spcBef>
                <a:spcPct val="30000"/>
              </a:spcBef>
              <a:buFontTx/>
              <a:buChar char="•"/>
            </a:pPr>
            <a:r>
              <a:rPr lang="pt-PT" sz="2400" b="1">
                <a:solidFill>
                  <a:srgbClr val="000066"/>
                </a:solidFill>
                <a:latin typeface="Arial" charset="0"/>
              </a:rPr>
              <a:t> </a:t>
            </a:r>
            <a:r>
              <a:rPr lang="en-GB" sz="2400" b="1">
                <a:solidFill>
                  <a:srgbClr val="000066"/>
                </a:solidFill>
                <a:latin typeface="Arial" charset="0"/>
              </a:rPr>
              <a:t>Reference Pricing System</a:t>
            </a:r>
          </a:p>
          <a:p>
            <a:pPr lvl="1" eaLnBrk="1" hangingPunct="1">
              <a:spcBef>
                <a:spcPct val="30000"/>
              </a:spcBef>
              <a:buFont typeface="Wingdings" pitchFamily="2" charset="2"/>
              <a:buChar char="Ø"/>
            </a:pPr>
            <a:r>
              <a:rPr lang="en-GB" sz="2400" b="1">
                <a:solidFill>
                  <a:srgbClr val="000066"/>
                </a:solidFill>
                <a:latin typeface="Arial" charset="0"/>
              </a:rPr>
              <a:t> Based on the highest price of generics (Initially yearly/Now qua</a:t>
            </a:r>
            <a:r>
              <a:rPr lang="pt-PT" sz="2400" b="1">
                <a:solidFill>
                  <a:srgbClr val="000066"/>
                </a:solidFill>
                <a:latin typeface="Arial" charset="0"/>
              </a:rPr>
              <a:t>r</a:t>
            </a:r>
            <a:r>
              <a:rPr lang="en-GB" sz="2400" b="1">
                <a:solidFill>
                  <a:srgbClr val="000066"/>
                </a:solidFill>
                <a:latin typeface="Arial" charset="0"/>
              </a:rPr>
              <a:t>terly)</a:t>
            </a:r>
            <a:endParaRPr lang="pt-PT" sz="2400" b="1">
              <a:solidFill>
                <a:srgbClr val="000066"/>
              </a:solidFill>
              <a:latin typeface="Arial" charset="0"/>
            </a:endParaRPr>
          </a:p>
          <a:p>
            <a:pPr lvl="1" eaLnBrk="1" hangingPunct="1">
              <a:spcBef>
                <a:spcPct val="30000"/>
              </a:spcBef>
              <a:buFont typeface="Wingdings" pitchFamily="2" charset="2"/>
              <a:buChar char="Ø"/>
            </a:pPr>
            <a:r>
              <a:rPr lang="pt-PT" sz="2400" b="1">
                <a:solidFill>
                  <a:srgbClr val="000066"/>
                </a:solidFill>
                <a:latin typeface="Arial" charset="0"/>
              </a:rPr>
              <a:t>Additional reimbursement for low income 	           	patients</a:t>
            </a:r>
          </a:p>
          <a:p>
            <a:pPr eaLnBrk="1" hangingPunct="1">
              <a:spcBef>
                <a:spcPct val="30000"/>
              </a:spcBef>
              <a:buFontTx/>
              <a:buChar char="•"/>
            </a:pPr>
            <a:r>
              <a:rPr lang="pt-PT" sz="2400" b="1">
                <a:solidFill>
                  <a:srgbClr val="000066"/>
                </a:solidFill>
                <a:latin typeface="Arial" charset="0"/>
              </a:rPr>
              <a:t> INN prescribing</a:t>
            </a:r>
          </a:p>
          <a:p>
            <a:pPr lvl="1" eaLnBrk="1" hangingPunct="1">
              <a:spcBef>
                <a:spcPct val="30000"/>
              </a:spcBef>
              <a:buFont typeface="Wingdings" pitchFamily="2" charset="2"/>
              <a:buChar char="Ø"/>
            </a:pPr>
            <a:r>
              <a:rPr lang="pt-PT" sz="2400" b="1">
                <a:solidFill>
                  <a:srgbClr val="000066"/>
                </a:solidFill>
                <a:latin typeface="Arial" charset="0"/>
              </a:rPr>
              <a:t>For all medicines with generics</a:t>
            </a:r>
          </a:p>
          <a:p>
            <a:pPr eaLnBrk="1" hangingPunct="1">
              <a:spcBef>
                <a:spcPct val="30000"/>
              </a:spcBef>
              <a:buFontTx/>
              <a:buChar char="•"/>
            </a:pPr>
            <a:r>
              <a:rPr lang="pt-PT" sz="2400" b="1">
                <a:solidFill>
                  <a:srgbClr val="000066"/>
                </a:solidFill>
                <a:latin typeface="Arial" charset="0"/>
              </a:rPr>
              <a:t> Prescription rules</a:t>
            </a:r>
          </a:p>
          <a:p>
            <a:pPr lvl="1" eaLnBrk="1" hangingPunct="1">
              <a:spcBef>
                <a:spcPct val="30000"/>
              </a:spcBef>
              <a:buFont typeface="Wingdings" pitchFamily="2" charset="2"/>
              <a:buChar char="Ø"/>
            </a:pPr>
            <a:r>
              <a:rPr lang="pt-PT" sz="2400" b="1">
                <a:solidFill>
                  <a:srgbClr val="000066"/>
                </a:solidFill>
                <a:latin typeface="Arial" charset="0"/>
              </a:rPr>
              <a:t> Standardised, renewable, electronic</a:t>
            </a:r>
          </a:p>
          <a:p>
            <a:pPr eaLnBrk="1" hangingPunct="1">
              <a:spcBef>
                <a:spcPct val="30000"/>
              </a:spcBef>
              <a:buFontTx/>
              <a:buChar char="•"/>
            </a:pPr>
            <a:r>
              <a:rPr lang="pt-PT" sz="2400" b="1">
                <a:solidFill>
                  <a:srgbClr val="000066"/>
                </a:solidFill>
                <a:latin typeface="Arial" charset="0"/>
              </a:rPr>
              <a:t> Extra 10% reimbursement for generics</a:t>
            </a:r>
          </a:p>
          <a:p>
            <a:pPr eaLnBrk="1" hangingPunct="1">
              <a:spcBef>
                <a:spcPct val="30000"/>
              </a:spcBef>
              <a:buFontTx/>
              <a:buChar char="•"/>
            </a:pPr>
            <a:endParaRPr lang="pt-PT" sz="2400" b="1">
              <a:solidFill>
                <a:srgbClr val="000066"/>
              </a:solidFill>
              <a:latin typeface="Arial" charset="0"/>
            </a:endParaRPr>
          </a:p>
        </p:txBody>
      </p:sp>
      <p:sp>
        <p:nvSpPr>
          <p:cNvPr id="327687" name="Text Box 7"/>
          <p:cNvSpPr txBox="1">
            <a:spLocks noChangeArrowheads="1"/>
          </p:cNvSpPr>
          <p:nvPr/>
        </p:nvSpPr>
        <p:spPr bwMode="auto">
          <a:xfrm>
            <a:off x="1371600" y="319088"/>
            <a:ext cx="701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Policy Measures </a:t>
            </a:r>
            <a:endParaRPr lang="en-GB" sz="3200" b="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685800" y="1295400"/>
            <a:ext cx="7848600"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40000"/>
              </a:spcBef>
              <a:buFontTx/>
              <a:buChar char="•"/>
            </a:pPr>
            <a:r>
              <a:rPr lang="pt-PT" sz="2800" b="1">
                <a:solidFill>
                  <a:srgbClr val="000066"/>
                </a:solidFill>
                <a:latin typeface="Arial" charset="0"/>
              </a:rPr>
              <a:t> </a:t>
            </a:r>
            <a:r>
              <a:rPr lang="pt-PT" sz="2600" b="1">
                <a:solidFill>
                  <a:srgbClr val="000066"/>
                </a:solidFill>
                <a:latin typeface="Arial" charset="0"/>
              </a:rPr>
              <a:t>Reinforced role of physicians and pharmacists on providing information about availability of generic medicines</a:t>
            </a:r>
          </a:p>
          <a:p>
            <a:pPr eaLnBrk="1" hangingPunct="1">
              <a:spcBef>
                <a:spcPct val="40000"/>
              </a:spcBef>
              <a:buFontTx/>
              <a:buChar char="•"/>
            </a:pPr>
            <a:r>
              <a:rPr lang="pt-PT" sz="2600" b="1">
                <a:solidFill>
                  <a:srgbClr val="000066"/>
                </a:solidFill>
                <a:latin typeface="Arial" charset="0"/>
              </a:rPr>
              <a:t> Pharmacist substitution possible under certain conditions</a:t>
            </a:r>
          </a:p>
          <a:p>
            <a:pPr lvl="1" eaLnBrk="1" hangingPunct="1">
              <a:spcBef>
                <a:spcPct val="40000"/>
              </a:spcBef>
              <a:buFont typeface="Wingdings" pitchFamily="2" charset="2"/>
              <a:buChar char="Ø"/>
            </a:pPr>
            <a:r>
              <a:rPr lang="pt-PT" sz="2600" b="1">
                <a:solidFill>
                  <a:srgbClr val="000066"/>
                </a:solidFill>
                <a:latin typeface="Arial" charset="0"/>
              </a:rPr>
              <a:t> Physician has three options (authorise, not authorise, do not decide)</a:t>
            </a:r>
          </a:p>
          <a:p>
            <a:pPr eaLnBrk="1" hangingPunct="1">
              <a:spcBef>
                <a:spcPct val="40000"/>
              </a:spcBef>
              <a:buFontTx/>
              <a:buChar char="•"/>
            </a:pPr>
            <a:r>
              <a:rPr lang="pt-PT" sz="2600" b="1">
                <a:solidFill>
                  <a:srgbClr val="000066"/>
                </a:solidFill>
                <a:latin typeface="Arial" charset="0"/>
              </a:rPr>
              <a:t> Information Strategy from the Ministry of Health</a:t>
            </a:r>
          </a:p>
        </p:txBody>
      </p:sp>
      <p:sp>
        <p:nvSpPr>
          <p:cNvPr id="386051" name="Text Box 3"/>
          <p:cNvSpPr txBox="1">
            <a:spLocks noChangeArrowheads="1"/>
          </p:cNvSpPr>
          <p:nvPr/>
        </p:nvSpPr>
        <p:spPr bwMode="auto">
          <a:xfrm>
            <a:off x="1371600" y="319088"/>
            <a:ext cx="701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Policy Measures </a:t>
            </a:r>
            <a:endParaRPr lang="en-GB" sz="3200" b="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ChangeArrowheads="1"/>
          </p:cNvSpPr>
          <p:nvPr/>
        </p:nvSpPr>
        <p:spPr bwMode="auto">
          <a:xfrm>
            <a:off x="381000" y="1143000"/>
            <a:ext cx="85344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40000"/>
              </a:spcBef>
              <a:buFontTx/>
              <a:buChar char="•"/>
            </a:pPr>
            <a:r>
              <a:rPr lang="pt-PT" sz="2400">
                <a:solidFill>
                  <a:srgbClr val="000066"/>
                </a:solidFill>
                <a:latin typeface="Arial" charset="0"/>
              </a:rPr>
              <a:t> </a:t>
            </a:r>
            <a:r>
              <a:rPr lang="pt-PT" sz="2600" b="1">
                <a:solidFill>
                  <a:srgbClr val="000066"/>
                </a:solidFill>
                <a:latin typeface="Arial" charset="0"/>
              </a:rPr>
              <a:t>Reduction of timeframe for authorisation and    reimbursement</a:t>
            </a:r>
          </a:p>
          <a:p>
            <a:pPr lvl="1" eaLnBrk="1" hangingPunct="1">
              <a:spcBef>
                <a:spcPct val="40000"/>
              </a:spcBef>
              <a:buFont typeface="Wingdings" pitchFamily="2" charset="2"/>
              <a:buChar char="Ø"/>
            </a:pPr>
            <a:r>
              <a:rPr lang="pt-PT" sz="2600" b="1">
                <a:solidFill>
                  <a:srgbClr val="000066"/>
                </a:solidFill>
                <a:latin typeface="Arial" charset="0"/>
              </a:rPr>
              <a:t> Increase transparency through public information on substances under evaluation</a:t>
            </a:r>
          </a:p>
          <a:p>
            <a:pPr lvl="1" eaLnBrk="1" hangingPunct="1">
              <a:spcBef>
                <a:spcPct val="40000"/>
              </a:spcBef>
              <a:buFont typeface="Wingdings" pitchFamily="2" charset="2"/>
              <a:buChar char="Ø"/>
            </a:pPr>
            <a:r>
              <a:rPr lang="pt-PT" sz="2600" b="1">
                <a:solidFill>
                  <a:srgbClr val="000066"/>
                </a:solidFill>
                <a:latin typeface="Arial" charset="0"/>
              </a:rPr>
              <a:t> Simplified procedure for reimbursement</a:t>
            </a:r>
          </a:p>
          <a:p>
            <a:pPr eaLnBrk="1" hangingPunct="1">
              <a:spcBef>
                <a:spcPct val="40000"/>
              </a:spcBef>
              <a:buFontTx/>
              <a:buChar char="•"/>
            </a:pPr>
            <a:r>
              <a:rPr lang="pt-PT" sz="2600" b="1">
                <a:solidFill>
                  <a:srgbClr val="000066"/>
                </a:solidFill>
                <a:latin typeface="Arial" charset="0"/>
              </a:rPr>
              <a:t> Development of Mutual Recognition Procedure</a:t>
            </a:r>
          </a:p>
          <a:p>
            <a:pPr eaLnBrk="1" hangingPunct="1">
              <a:spcBef>
                <a:spcPct val="40000"/>
              </a:spcBef>
              <a:buFontTx/>
              <a:buChar char="•"/>
            </a:pPr>
            <a:r>
              <a:rPr lang="pt-PT" sz="2600" b="1">
                <a:solidFill>
                  <a:srgbClr val="000066"/>
                </a:solidFill>
                <a:latin typeface="Arial" charset="0"/>
              </a:rPr>
              <a:t> Development of quality control activities</a:t>
            </a:r>
          </a:p>
          <a:p>
            <a:pPr lvl="1" eaLnBrk="1" hangingPunct="1">
              <a:spcBef>
                <a:spcPct val="40000"/>
              </a:spcBef>
              <a:buFont typeface="Wingdings" pitchFamily="2" charset="2"/>
              <a:buChar char="Ø"/>
            </a:pPr>
            <a:r>
              <a:rPr lang="pt-PT" sz="2600" b="1">
                <a:solidFill>
                  <a:srgbClr val="000066"/>
                </a:solidFill>
                <a:latin typeface="Arial" charset="0"/>
              </a:rPr>
              <a:t> Specific quality testing for generics</a:t>
            </a:r>
          </a:p>
          <a:p>
            <a:pPr lvl="1" eaLnBrk="1" hangingPunct="1">
              <a:spcBef>
                <a:spcPct val="40000"/>
              </a:spcBef>
              <a:buFont typeface="Wingdings" pitchFamily="2" charset="2"/>
              <a:buChar char="Ø"/>
            </a:pPr>
            <a:r>
              <a:rPr lang="pt-PT" sz="2600" b="1">
                <a:solidFill>
                  <a:srgbClr val="000066"/>
                </a:solidFill>
                <a:latin typeface="Arial" charset="0"/>
              </a:rPr>
              <a:t> Results made publicly available</a:t>
            </a:r>
          </a:p>
        </p:txBody>
      </p:sp>
      <p:sp>
        <p:nvSpPr>
          <p:cNvPr id="384003" name="Text Box 3"/>
          <p:cNvSpPr txBox="1">
            <a:spLocks noChangeArrowheads="1"/>
          </p:cNvSpPr>
          <p:nvPr/>
        </p:nvSpPr>
        <p:spPr bwMode="auto">
          <a:xfrm>
            <a:off x="1258888" y="333375"/>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Regulatory Measures</a:t>
            </a:r>
            <a:r>
              <a:rPr lang="pt-PT" sz="2800" b="1">
                <a:solidFill>
                  <a:srgbClr val="000066"/>
                </a:solidFill>
                <a:latin typeface="Arial" charset="0"/>
              </a:rPr>
              <a:t> </a:t>
            </a:r>
            <a:endParaRPr lang="en-GB" sz="2800" b="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609600" y="1447800"/>
            <a:ext cx="8534400"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40000"/>
              </a:spcBef>
              <a:buFontTx/>
              <a:buChar char="•"/>
            </a:pPr>
            <a:r>
              <a:rPr lang="pt-PT" sz="2800">
                <a:solidFill>
                  <a:srgbClr val="000066"/>
                </a:solidFill>
                <a:latin typeface="Arial" charset="0"/>
              </a:rPr>
              <a:t> </a:t>
            </a:r>
            <a:r>
              <a:rPr lang="pt-PT" sz="2600" b="1">
                <a:solidFill>
                  <a:srgbClr val="000066"/>
                </a:solidFill>
                <a:latin typeface="Arial" charset="0"/>
              </a:rPr>
              <a:t>Wide information strategy</a:t>
            </a:r>
          </a:p>
          <a:p>
            <a:pPr lvl="1" eaLnBrk="1" hangingPunct="1">
              <a:spcBef>
                <a:spcPct val="40000"/>
              </a:spcBef>
              <a:buFont typeface="Wingdings" pitchFamily="2" charset="2"/>
              <a:buChar char="Ø"/>
            </a:pPr>
            <a:r>
              <a:rPr lang="pt-PT" sz="2600" b="1">
                <a:solidFill>
                  <a:srgbClr val="000066"/>
                </a:solidFill>
                <a:latin typeface="Arial" charset="0"/>
              </a:rPr>
              <a:t> Campaigns directed to the general public (TV, radio, newspapers, door to door)</a:t>
            </a:r>
          </a:p>
          <a:p>
            <a:pPr lvl="1" eaLnBrk="1" hangingPunct="1">
              <a:spcBef>
                <a:spcPct val="40000"/>
              </a:spcBef>
              <a:buFont typeface="Wingdings" pitchFamily="2" charset="2"/>
              <a:buChar char="Ø"/>
            </a:pPr>
            <a:r>
              <a:rPr lang="pt-PT" sz="2600" b="1">
                <a:solidFill>
                  <a:srgbClr val="000066"/>
                </a:solidFill>
                <a:latin typeface="Arial" charset="0"/>
              </a:rPr>
              <a:t> Dedicated area in our website</a:t>
            </a:r>
          </a:p>
          <a:p>
            <a:pPr lvl="1" eaLnBrk="1" hangingPunct="1">
              <a:spcBef>
                <a:spcPct val="40000"/>
              </a:spcBef>
              <a:buFont typeface="Wingdings" pitchFamily="2" charset="2"/>
              <a:buChar char="Ø"/>
            </a:pPr>
            <a:r>
              <a:rPr lang="pt-PT" sz="2600" b="1">
                <a:solidFill>
                  <a:srgbClr val="000066"/>
                </a:solidFill>
                <a:latin typeface="Arial" charset="0"/>
              </a:rPr>
              <a:t> Information on newspapers, publications</a:t>
            </a:r>
          </a:p>
          <a:p>
            <a:pPr lvl="1" eaLnBrk="1" hangingPunct="1">
              <a:spcBef>
                <a:spcPct val="40000"/>
              </a:spcBef>
              <a:buFont typeface="Wingdings" pitchFamily="2" charset="2"/>
              <a:buChar char="Ø"/>
            </a:pPr>
            <a:r>
              <a:rPr lang="pt-PT" sz="2600" b="1">
                <a:solidFill>
                  <a:srgbClr val="000066"/>
                </a:solidFill>
                <a:latin typeface="Arial" charset="0"/>
              </a:rPr>
              <a:t> Quarterly brochures to health professionals</a:t>
            </a:r>
          </a:p>
          <a:p>
            <a:pPr lvl="1" eaLnBrk="1" hangingPunct="1">
              <a:spcBef>
                <a:spcPct val="40000"/>
              </a:spcBef>
              <a:buFont typeface="Wingdings" pitchFamily="2" charset="2"/>
              <a:buChar char="Ø"/>
            </a:pPr>
            <a:r>
              <a:rPr lang="pt-PT" sz="2600" b="1">
                <a:solidFill>
                  <a:srgbClr val="000066"/>
                </a:solidFill>
                <a:latin typeface="Arial" charset="0"/>
              </a:rPr>
              <a:t> Specific publications </a:t>
            </a:r>
          </a:p>
          <a:p>
            <a:pPr eaLnBrk="1" hangingPunct="1">
              <a:spcBef>
                <a:spcPct val="40000"/>
              </a:spcBef>
            </a:pPr>
            <a:endParaRPr lang="pt-PT" sz="2600" b="1">
              <a:solidFill>
                <a:srgbClr val="000066"/>
              </a:solidFill>
              <a:latin typeface="Arial" charset="0"/>
            </a:endParaRPr>
          </a:p>
        </p:txBody>
      </p:sp>
      <p:sp>
        <p:nvSpPr>
          <p:cNvPr id="387075" name="Text Box 3"/>
          <p:cNvSpPr txBox="1">
            <a:spLocks noChangeArrowheads="1"/>
          </p:cNvSpPr>
          <p:nvPr/>
        </p:nvSpPr>
        <p:spPr bwMode="auto">
          <a:xfrm>
            <a:off x="1258888" y="333375"/>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Regulatory Measures</a:t>
            </a:r>
            <a:r>
              <a:rPr lang="pt-PT" sz="2800" b="1">
                <a:solidFill>
                  <a:srgbClr val="000066"/>
                </a:solidFill>
                <a:latin typeface="Arial" charset="0"/>
              </a:rPr>
              <a:t> </a:t>
            </a:r>
            <a:endParaRPr lang="en-GB" sz="2800" b="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609600" y="1447800"/>
            <a:ext cx="85344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40000"/>
              </a:spcBef>
              <a:buFontTx/>
              <a:buChar char="•"/>
            </a:pPr>
            <a:r>
              <a:rPr lang="pt-PT" sz="2400">
                <a:solidFill>
                  <a:srgbClr val="000066"/>
                </a:solidFill>
                <a:latin typeface="Arial" charset="0"/>
              </a:rPr>
              <a:t> </a:t>
            </a:r>
            <a:r>
              <a:rPr lang="pt-PT" sz="2400" b="1">
                <a:solidFill>
                  <a:srgbClr val="000066"/>
                </a:solidFill>
                <a:latin typeface="Arial" charset="0"/>
              </a:rPr>
              <a:t>  </a:t>
            </a:r>
            <a:r>
              <a:rPr lang="pt-PT" sz="2600" b="1">
                <a:solidFill>
                  <a:srgbClr val="000066"/>
                </a:solidFill>
                <a:latin typeface="Arial" charset="0"/>
              </a:rPr>
              <a:t>Information programme for health professionals</a:t>
            </a:r>
          </a:p>
          <a:p>
            <a:pPr lvl="1" eaLnBrk="1" hangingPunct="1">
              <a:spcBef>
                <a:spcPct val="40000"/>
              </a:spcBef>
              <a:buFont typeface="Wingdings" pitchFamily="2" charset="2"/>
              <a:buChar char="Ø"/>
            </a:pPr>
            <a:r>
              <a:rPr lang="pt-PT" sz="2600" b="1">
                <a:solidFill>
                  <a:srgbClr val="000066"/>
                </a:solidFill>
                <a:latin typeface="Arial" charset="0"/>
              </a:rPr>
              <a:t> Information sessions for healthcare professionals on the system of quality control of medicines in particular generics</a:t>
            </a:r>
          </a:p>
          <a:p>
            <a:pPr lvl="1" eaLnBrk="1" hangingPunct="1">
              <a:spcBef>
                <a:spcPct val="40000"/>
              </a:spcBef>
              <a:buFont typeface="Wingdings" pitchFamily="2" charset="2"/>
              <a:buChar char="Ø"/>
            </a:pPr>
            <a:r>
              <a:rPr lang="pt-PT" sz="2600" b="1">
                <a:solidFill>
                  <a:srgbClr val="000066"/>
                </a:solidFill>
                <a:latin typeface="Arial" charset="0"/>
              </a:rPr>
              <a:t> Visits by health professionals to INFARMED quality control Laboratory</a:t>
            </a:r>
          </a:p>
          <a:p>
            <a:pPr lvl="1" eaLnBrk="1" hangingPunct="1">
              <a:spcBef>
                <a:spcPct val="40000"/>
              </a:spcBef>
              <a:buFont typeface="Wingdings" pitchFamily="2" charset="2"/>
              <a:buChar char="Ø"/>
            </a:pPr>
            <a:r>
              <a:rPr lang="pt-PT" sz="2600" b="1">
                <a:solidFill>
                  <a:srgbClr val="000066"/>
                </a:solidFill>
                <a:latin typeface="Arial" charset="0"/>
              </a:rPr>
              <a:t> Sessions at regional health centres on the rational use of medicines and therapeutic alternatives</a:t>
            </a:r>
          </a:p>
        </p:txBody>
      </p:sp>
      <p:sp>
        <p:nvSpPr>
          <p:cNvPr id="389123" name="Text Box 3"/>
          <p:cNvSpPr txBox="1">
            <a:spLocks noChangeArrowheads="1"/>
          </p:cNvSpPr>
          <p:nvPr/>
        </p:nvSpPr>
        <p:spPr bwMode="auto">
          <a:xfrm>
            <a:off x="1258888" y="333375"/>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Regulatory Measures</a:t>
            </a:r>
            <a:r>
              <a:rPr lang="pt-PT" sz="2800" b="1">
                <a:solidFill>
                  <a:srgbClr val="000066"/>
                </a:solidFill>
                <a:latin typeface="Arial" charset="0"/>
              </a:rPr>
              <a:t> </a:t>
            </a:r>
            <a:endParaRPr lang="en-GB" sz="2800" b="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457200" y="1244600"/>
            <a:ext cx="83058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40000"/>
              </a:lnSpc>
              <a:spcBef>
                <a:spcPct val="30000"/>
              </a:spcBef>
            </a:pPr>
            <a:endParaRPr lang="pt-PT" sz="1000" b="1">
              <a:solidFill>
                <a:srgbClr val="000066"/>
              </a:solidFill>
              <a:latin typeface="Arial" charset="0"/>
            </a:endParaRPr>
          </a:p>
          <a:p>
            <a:pPr eaLnBrk="1" hangingPunct="1">
              <a:lnSpc>
                <a:spcPct val="140000"/>
              </a:lnSpc>
              <a:spcBef>
                <a:spcPct val="30000"/>
              </a:spcBef>
              <a:buFontTx/>
              <a:buChar char="•"/>
            </a:pPr>
            <a:r>
              <a:rPr lang="pt-PT" sz="2800" b="1">
                <a:solidFill>
                  <a:srgbClr val="000066"/>
                </a:solidFill>
                <a:latin typeface="Arial" charset="0"/>
              </a:rPr>
              <a:t> </a:t>
            </a:r>
            <a:r>
              <a:rPr lang="pt-PT" sz="2600" b="1">
                <a:solidFill>
                  <a:srgbClr val="000066"/>
                </a:solidFill>
                <a:latin typeface="Arial" charset="0"/>
              </a:rPr>
              <a:t>Release of monthly reports on the use of generics in the national market at www.infarmed.pt;</a:t>
            </a:r>
          </a:p>
          <a:p>
            <a:pPr eaLnBrk="1" hangingPunct="1">
              <a:lnSpc>
                <a:spcPct val="140000"/>
              </a:lnSpc>
              <a:spcBef>
                <a:spcPct val="30000"/>
              </a:spcBef>
            </a:pPr>
            <a:endParaRPr lang="pt-PT" sz="1000" b="1">
              <a:solidFill>
                <a:srgbClr val="000066"/>
              </a:solidFill>
              <a:latin typeface="Arial" charset="0"/>
            </a:endParaRPr>
          </a:p>
          <a:p>
            <a:pPr eaLnBrk="1" hangingPunct="1">
              <a:lnSpc>
                <a:spcPct val="140000"/>
              </a:lnSpc>
              <a:spcBef>
                <a:spcPct val="30000"/>
              </a:spcBef>
              <a:buFontTx/>
              <a:buChar char="•"/>
            </a:pPr>
            <a:r>
              <a:rPr lang="pt-PT" sz="2600" b="1">
                <a:solidFill>
                  <a:srgbClr val="000066"/>
                </a:solidFill>
                <a:latin typeface="Arial" charset="0"/>
              </a:rPr>
              <a:t> Release of authorisation/evaluation monthly perfomance indicators agreed on common WG with industry association at www.infarmed.pt;</a:t>
            </a:r>
            <a:endParaRPr lang="en-GB" sz="2400" b="1">
              <a:solidFill>
                <a:srgbClr val="000066"/>
              </a:solidFill>
              <a:latin typeface="Arial" charset="0"/>
              <a:cs typeface="Times New Roman" charset="0"/>
            </a:endParaRPr>
          </a:p>
        </p:txBody>
      </p:sp>
      <p:sp>
        <p:nvSpPr>
          <p:cNvPr id="332803" name="Text Box 3"/>
          <p:cNvSpPr txBox="1">
            <a:spLocks noChangeArrowheads="1"/>
          </p:cNvSpPr>
          <p:nvPr/>
        </p:nvSpPr>
        <p:spPr bwMode="auto">
          <a:xfrm>
            <a:off x="1447800" y="39528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GB" sz="2800">
              <a:solidFill>
                <a:srgbClr val="000066"/>
              </a:solidFill>
              <a:latin typeface="Arial" charset="0"/>
            </a:endParaRPr>
          </a:p>
        </p:txBody>
      </p:sp>
      <p:sp>
        <p:nvSpPr>
          <p:cNvPr id="332804" name="Text Box 4"/>
          <p:cNvSpPr txBox="1">
            <a:spLocks noChangeArrowheads="1"/>
          </p:cNvSpPr>
          <p:nvPr/>
        </p:nvSpPr>
        <p:spPr bwMode="auto">
          <a:xfrm>
            <a:off x="1905000" y="3810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Other measures</a:t>
            </a:r>
            <a:endParaRPr lang="en-GB" sz="3200" b="1">
              <a:solidFill>
                <a:srgbClr val="000066"/>
              </a:solidFill>
              <a:latin typeface="Arial"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457200" y="1143000"/>
            <a:ext cx="8305800"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40000"/>
              </a:lnSpc>
              <a:spcBef>
                <a:spcPct val="30000"/>
              </a:spcBef>
            </a:pPr>
            <a:endParaRPr lang="pt-PT" sz="1000">
              <a:latin typeface="Arial" charset="0"/>
            </a:endParaRPr>
          </a:p>
          <a:p>
            <a:pPr eaLnBrk="1" hangingPunct="1">
              <a:lnSpc>
                <a:spcPct val="140000"/>
              </a:lnSpc>
              <a:spcBef>
                <a:spcPct val="30000"/>
              </a:spcBef>
              <a:buFontTx/>
              <a:buChar char="•"/>
            </a:pPr>
            <a:r>
              <a:rPr lang="en-GB" sz="2600" b="1">
                <a:solidFill>
                  <a:srgbClr val="000066"/>
                </a:solidFill>
                <a:latin typeface="Arial" charset="0"/>
              </a:rPr>
              <a:t>Release of pharmaco-therapeutic evaluation reports</a:t>
            </a:r>
            <a:r>
              <a:rPr lang="pt-PT" sz="2600" b="1">
                <a:solidFill>
                  <a:srgbClr val="000066"/>
                </a:solidFill>
                <a:latin typeface="Arial" charset="0"/>
              </a:rPr>
              <a:t> for the reimbursement of new active ingredients;</a:t>
            </a:r>
          </a:p>
          <a:p>
            <a:pPr eaLnBrk="1" hangingPunct="1">
              <a:lnSpc>
                <a:spcPct val="140000"/>
              </a:lnSpc>
              <a:spcBef>
                <a:spcPct val="30000"/>
              </a:spcBef>
            </a:pPr>
            <a:endParaRPr lang="en-GB" sz="1000" b="1">
              <a:solidFill>
                <a:srgbClr val="000066"/>
              </a:solidFill>
              <a:latin typeface="Arial" charset="0"/>
            </a:endParaRPr>
          </a:p>
          <a:p>
            <a:pPr eaLnBrk="1" hangingPunct="1">
              <a:lnSpc>
                <a:spcPct val="140000"/>
              </a:lnSpc>
              <a:spcBef>
                <a:spcPct val="30000"/>
              </a:spcBef>
              <a:buFontTx/>
              <a:buChar char="•"/>
            </a:pPr>
            <a:r>
              <a:rPr lang="pt-PT" sz="2600" b="1">
                <a:solidFill>
                  <a:srgbClr val="000066"/>
                </a:solidFill>
                <a:latin typeface="Arial" charset="0"/>
              </a:rPr>
              <a:t> Publication of a list of generic medicines under evaluation;</a:t>
            </a:r>
            <a:endParaRPr lang="en-GB" sz="2600" b="1">
              <a:solidFill>
                <a:srgbClr val="000066"/>
              </a:solidFill>
              <a:latin typeface="Arial" charset="0"/>
              <a:cs typeface="Times New Roman" charset="0"/>
            </a:endParaRPr>
          </a:p>
        </p:txBody>
      </p:sp>
      <p:sp>
        <p:nvSpPr>
          <p:cNvPr id="390147" name="Text Box 3"/>
          <p:cNvSpPr txBox="1">
            <a:spLocks noChangeArrowheads="1"/>
          </p:cNvSpPr>
          <p:nvPr/>
        </p:nvSpPr>
        <p:spPr bwMode="auto">
          <a:xfrm>
            <a:off x="1447800" y="395288"/>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GB" sz="2800">
              <a:solidFill>
                <a:srgbClr val="000066"/>
              </a:solidFill>
              <a:latin typeface="Arial" charset="0"/>
            </a:endParaRPr>
          </a:p>
        </p:txBody>
      </p:sp>
      <p:sp>
        <p:nvSpPr>
          <p:cNvPr id="390148" name="Text Box 4"/>
          <p:cNvSpPr txBox="1">
            <a:spLocks noChangeArrowheads="1"/>
          </p:cNvSpPr>
          <p:nvPr/>
        </p:nvSpPr>
        <p:spPr bwMode="auto">
          <a:xfrm>
            <a:off x="1905000" y="3810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Other measures</a:t>
            </a:r>
            <a:endParaRPr lang="en-GB" sz="3200" b="1">
              <a:solidFill>
                <a:srgbClr val="000066"/>
              </a:solidFill>
              <a:latin typeface="Arial"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body" idx="1"/>
          </p:nvPr>
        </p:nvSpPr>
        <p:spPr>
          <a:xfrm>
            <a:off x="381000" y="1066800"/>
            <a:ext cx="8458200" cy="1676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nSpc>
                <a:spcPct val="90000"/>
              </a:lnSpc>
              <a:spcBef>
                <a:spcPct val="10000"/>
              </a:spcBef>
              <a:buFontTx/>
              <a:buNone/>
            </a:pPr>
            <a:r>
              <a:rPr lang="pt-PT" sz="2400" i="1">
                <a:solidFill>
                  <a:srgbClr val="000066"/>
                </a:solidFill>
                <a:latin typeface="Arial" charset="0"/>
              </a:rPr>
              <a:t>The 2002 medicines policy was about eficiency and health gains into the NHS. Problems could only be tackled with a variety of measures going from the promotion of generic medicines, the reorganisation of hospital pharmacies, the establishment of incentives for the industry or actions at INFARMED level as the readjustment of internal working procedures to increase efficiency in reducing evaluation timeframes and producing more specialised information for stakeholders. </a:t>
            </a:r>
          </a:p>
          <a:p>
            <a:pPr>
              <a:lnSpc>
                <a:spcPct val="90000"/>
              </a:lnSpc>
              <a:spcBef>
                <a:spcPct val="10000"/>
              </a:spcBef>
              <a:buFontTx/>
              <a:buNone/>
            </a:pPr>
            <a:r>
              <a:rPr lang="pt-PT" sz="2400" i="1">
                <a:solidFill>
                  <a:srgbClr val="000066"/>
                </a:solidFill>
                <a:latin typeface="Arial" charset="0"/>
              </a:rPr>
              <a:t>The reform has been much more than simple generic promotion. However in three years generics market is at 12% with sustainable growth, it contributed for important savings for patients and NHS (health gains) and allowed the consolidation of a number of national generic companies at national and international levels.   </a:t>
            </a:r>
          </a:p>
          <a:p>
            <a:pPr algn="ctr">
              <a:lnSpc>
                <a:spcPct val="140000"/>
              </a:lnSpc>
              <a:buFontTx/>
              <a:buNone/>
            </a:pPr>
            <a:endParaRPr lang="pt-PT" sz="2400" i="1">
              <a:solidFill>
                <a:srgbClr val="000066"/>
              </a:solidFill>
              <a:latin typeface="Arial" charset="0"/>
            </a:endParaRPr>
          </a:p>
        </p:txBody>
      </p:sp>
      <p:sp>
        <p:nvSpPr>
          <p:cNvPr id="382980" name="Text Box 4"/>
          <p:cNvSpPr txBox="1">
            <a:spLocks noChangeArrowheads="1"/>
          </p:cNvSpPr>
          <p:nvPr/>
        </p:nvSpPr>
        <p:spPr bwMode="auto">
          <a:xfrm>
            <a:off x="1600200" y="2286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2800" b="1">
                <a:solidFill>
                  <a:srgbClr val="000066"/>
                </a:solidFill>
                <a:latin typeface="Arial" charset="0"/>
              </a:rPr>
              <a:t>Medicines Policy</a:t>
            </a:r>
            <a:endParaRPr lang="en-GB" sz="2800" b="1">
              <a:solidFill>
                <a:srgbClr val="000066"/>
              </a:solidFill>
              <a:latin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42" name="Group 1026"/>
          <p:cNvGrpSpPr>
            <a:grpSpLocks/>
          </p:cNvGrpSpPr>
          <p:nvPr/>
        </p:nvGrpSpPr>
        <p:grpSpPr bwMode="auto">
          <a:xfrm>
            <a:off x="0" y="0"/>
            <a:ext cx="3200400" cy="6858000"/>
            <a:chOff x="0" y="0"/>
            <a:chExt cx="2016" cy="4320"/>
          </a:xfrm>
        </p:grpSpPr>
        <p:sp>
          <p:nvSpPr>
            <p:cNvPr id="266243" name="Rectangle 1027"/>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44" name="Rectangle 1028"/>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66245" name="Object 1029"/>
          <p:cNvGraphicFramePr>
            <a:graphicFrameLocks noChangeAspect="1"/>
          </p:cNvGraphicFramePr>
          <p:nvPr/>
        </p:nvGraphicFramePr>
        <p:xfrm>
          <a:off x="6858000" y="228600"/>
          <a:ext cx="1905000" cy="685800"/>
        </p:xfrm>
        <a:graphic>
          <a:graphicData uri="http://schemas.openxmlformats.org/presentationml/2006/ole">
            <mc:AlternateContent xmlns:mc="http://schemas.openxmlformats.org/markup-compatibility/2006">
              <mc:Choice xmlns:v="urn:schemas-microsoft-com:vml" Requires="v">
                <p:oleObj spid="_x0000_s266255" name="Imagem de mapa de bits" r:id="rId5" imgW="2857899" imgH="1066667" progId="Paint.Picture">
                  <p:embed/>
                </p:oleObj>
              </mc:Choice>
              <mc:Fallback>
                <p:oleObj name="Imagem de mapa de bits" r:id="rId5" imgW="2857899" imgH="1066667" progId="Paint.Picture">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28600"/>
                        <a:ext cx="190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47" name="Text Box 1031"/>
          <p:cNvSpPr txBox="1">
            <a:spLocks noChangeArrowheads="1"/>
          </p:cNvSpPr>
          <p:nvPr/>
        </p:nvSpPr>
        <p:spPr bwMode="auto">
          <a:xfrm>
            <a:off x="3132138" y="196850"/>
            <a:ext cx="3744912"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PT" sz="2800" b="1">
                <a:latin typeface="Arial" charset="0"/>
              </a:rPr>
              <a:t>INFARMED Complex</a:t>
            </a:r>
          </a:p>
          <a:p>
            <a:pPr algn="ctr"/>
            <a:r>
              <a:rPr lang="pt-PT" sz="2400" b="1">
                <a:latin typeface="Arial" charset="0"/>
              </a:rPr>
              <a:t>Lisbon</a:t>
            </a:r>
            <a:endParaRPr lang="en-GB" sz="2400" b="1">
              <a:latin typeface="Arial" charset="0"/>
            </a:endParaRPr>
          </a:p>
        </p:txBody>
      </p:sp>
      <p:sp>
        <p:nvSpPr>
          <p:cNvPr id="266249" name="Oval 1033"/>
          <p:cNvSpPr>
            <a:spLocks noChangeArrowheads="1"/>
          </p:cNvSpPr>
          <p:nvPr/>
        </p:nvSpPr>
        <p:spPr bwMode="auto">
          <a:xfrm>
            <a:off x="5105400" y="3505200"/>
            <a:ext cx="3810000" cy="2362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1" name="Oval 1035"/>
          <p:cNvSpPr>
            <a:spLocks noChangeArrowheads="1"/>
          </p:cNvSpPr>
          <p:nvPr/>
        </p:nvSpPr>
        <p:spPr bwMode="auto">
          <a:xfrm>
            <a:off x="1371600" y="2895600"/>
            <a:ext cx="3657600" cy="21336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2" name="AutoShape 1036"/>
          <p:cNvSpPr>
            <a:spLocks noChangeArrowheads="1"/>
          </p:cNvSpPr>
          <p:nvPr/>
        </p:nvSpPr>
        <p:spPr bwMode="auto">
          <a:xfrm>
            <a:off x="1066800" y="1295400"/>
            <a:ext cx="5486400" cy="1524000"/>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3" name="Text Box 1037"/>
          <p:cNvSpPr txBox="1">
            <a:spLocks noChangeArrowheads="1"/>
          </p:cNvSpPr>
          <p:nvPr/>
        </p:nvSpPr>
        <p:spPr bwMode="auto">
          <a:xfrm>
            <a:off x="3581400" y="1262063"/>
            <a:ext cx="312420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pt-PT" sz="2200" b="1">
                <a:solidFill>
                  <a:schemeClr val="accent2"/>
                </a:solidFill>
                <a:latin typeface="Arial" charset="0"/>
              </a:rPr>
              <a:t>OMCL Laboratory</a:t>
            </a:r>
          </a:p>
          <a:p>
            <a:pPr>
              <a:spcBef>
                <a:spcPct val="10000"/>
              </a:spcBef>
            </a:pPr>
            <a:r>
              <a:rPr lang="pt-PT" sz="2200" b="1">
                <a:solidFill>
                  <a:schemeClr val="accent2"/>
                </a:solidFill>
                <a:latin typeface="Arial" charset="0"/>
              </a:rPr>
              <a:t>&amp; Conference Centre</a:t>
            </a:r>
            <a:endParaRPr lang="en-GB" sz="2200" b="1">
              <a:solidFill>
                <a:schemeClr val="accent2"/>
              </a:solidFill>
              <a:latin typeface="Arial" charset="0"/>
            </a:endParaRPr>
          </a:p>
        </p:txBody>
      </p:sp>
      <p:sp>
        <p:nvSpPr>
          <p:cNvPr id="266254" name="Line 1038"/>
          <p:cNvSpPr>
            <a:spLocks noChangeShapeType="1"/>
          </p:cNvSpPr>
          <p:nvPr/>
        </p:nvSpPr>
        <p:spPr bwMode="auto">
          <a:xfrm flipH="1">
            <a:off x="3276600" y="1524000"/>
            <a:ext cx="381000" cy="228600"/>
          </a:xfrm>
          <a:prstGeom prst="line">
            <a:avLst/>
          </a:prstGeom>
          <a:noFill/>
          <a:ln w="476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body" idx="1"/>
          </p:nvPr>
        </p:nvSpPr>
        <p:spPr/>
        <p:txBody>
          <a:bodyPr/>
          <a:lstStyle/>
          <a:p>
            <a:pPr algn="just">
              <a:buFontTx/>
              <a:buNone/>
            </a:pPr>
            <a:r>
              <a:rPr lang="pt-PT" sz="2400" b="1">
                <a:cs typeface="Times New Roman" charset="0"/>
              </a:rPr>
              <a:t>        </a:t>
            </a:r>
            <a:endParaRPr lang="pt-PT" sz="2400" b="1">
              <a:latin typeface="Arial" charset="0"/>
              <a:cs typeface="Arial" charset="0"/>
            </a:endParaRPr>
          </a:p>
        </p:txBody>
      </p:sp>
      <p:pic>
        <p:nvPicPr>
          <p:cNvPr id="417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83" name="Picture 3" descr="folheto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3524250" cy="6477000"/>
          </a:xfrm>
          <a:prstGeom prst="rect">
            <a:avLst/>
          </a:prstGeom>
          <a:noFill/>
          <a:extLst>
            <a:ext uri="{909E8E84-426E-40DD-AFC4-6F175D3DCCD1}">
              <a14:hiddenFill xmlns:a14="http://schemas.microsoft.com/office/drawing/2010/main">
                <a:solidFill>
                  <a:srgbClr val="FFFFFF"/>
                </a:solidFill>
              </a14:hiddenFill>
            </a:ext>
          </a:extLst>
        </p:spPr>
      </p:pic>
      <p:pic>
        <p:nvPicPr>
          <p:cNvPr id="430084" name="Picture 4" descr="folheto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35179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5202" name="Rectangle 1026"/>
          <p:cNvSpPr>
            <a:spLocks noChangeArrowheads="1"/>
          </p:cNvSpPr>
          <p:nvPr/>
        </p:nvSpPr>
        <p:spPr bwMode="auto">
          <a:xfrm>
            <a:off x="228600" y="304800"/>
            <a:ext cx="8534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2800" b="1">
                <a:solidFill>
                  <a:srgbClr val="000066"/>
                </a:solidFill>
                <a:latin typeface="Arial" charset="0"/>
              </a:rPr>
              <a:t>G 10 Workshop, 2003, Lisbon</a:t>
            </a:r>
          </a:p>
        </p:txBody>
      </p:sp>
      <p:sp>
        <p:nvSpPr>
          <p:cNvPr id="435203" name="Text Box 1027"/>
          <p:cNvSpPr txBox="1">
            <a:spLocks noChangeArrowheads="1"/>
          </p:cNvSpPr>
          <p:nvPr/>
        </p:nvSpPr>
        <p:spPr bwMode="auto">
          <a:xfrm>
            <a:off x="304800" y="990600"/>
            <a:ext cx="8382000" cy="52038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1" algn="just" fontAlgn="t">
              <a:spcBef>
                <a:spcPct val="40000"/>
              </a:spcBef>
            </a:pPr>
            <a:r>
              <a:rPr lang="pt-PT" sz="2400" b="1">
                <a:solidFill>
                  <a:srgbClr val="000066"/>
                </a:solidFill>
                <a:latin typeface="Arial" charset="0"/>
              </a:rPr>
              <a:t>The </a:t>
            </a:r>
            <a:r>
              <a:rPr lang="en-GB" sz="2400" b="1">
                <a:solidFill>
                  <a:srgbClr val="000066"/>
                </a:solidFill>
                <a:latin typeface="Arial" charset="0"/>
              </a:rPr>
              <a:t>workshop identified a number of measures that EU Member States should consider for stimulating the availability of generics</a:t>
            </a:r>
            <a:r>
              <a:rPr lang="pt-PT" sz="2400" b="1">
                <a:solidFill>
                  <a:srgbClr val="000066"/>
                </a:solidFill>
                <a:latin typeface="Arial" charset="0"/>
              </a:rPr>
              <a:t>: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Educating doctors to use INN names.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Assisting doctors in understanding the economic implications of prescription decisions.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Increasing the use of electronic prescribing.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Creating substitution lists.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Increasing incentives for generic dispensing and substitution (regarded as particularly important in systems where doctors are not economically sensitive).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9298" name="Rectangle 1026"/>
          <p:cNvSpPr>
            <a:spLocks noChangeArrowheads="1"/>
          </p:cNvSpPr>
          <p:nvPr/>
        </p:nvSpPr>
        <p:spPr bwMode="auto">
          <a:xfrm>
            <a:off x="228600" y="304800"/>
            <a:ext cx="8534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2800" b="1">
                <a:solidFill>
                  <a:srgbClr val="000066"/>
                </a:solidFill>
                <a:latin typeface="Arial" charset="0"/>
              </a:rPr>
              <a:t>G 10 Workshop, 2003, Lisbon</a:t>
            </a:r>
          </a:p>
        </p:txBody>
      </p:sp>
      <p:sp>
        <p:nvSpPr>
          <p:cNvPr id="439299" name="Text Box 1027"/>
          <p:cNvSpPr txBox="1">
            <a:spLocks noChangeArrowheads="1"/>
          </p:cNvSpPr>
          <p:nvPr/>
        </p:nvSpPr>
        <p:spPr bwMode="auto">
          <a:xfrm>
            <a:off x="304800" y="1295400"/>
            <a:ext cx="8382000" cy="4692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Improving consumer awareness of generic quality and availability. </a:t>
            </a:r>
            <a:endParaRPr lang="pt-PT" sz="2400" b="1">
              <a:solidFill>
                <a:srgbClr val="000066"/>
              </a:solidFill>
              <a:latin typeface="Arial" charset="0"/>
            </a:endParaRP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Increasing pharmacoeconomic evaluation of new products in comparison with existing products.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Establishing generic-oriented reimbursement and health insurance systems.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Adopting reference pricing and free pricing systems instead of controlled price systems. </a:t>
            </a:r>
          </a:p>
          <a:p>
            <a:pPr lvl="1" algn="just" fontAlgn="t">
              <a:spcBef>
                <a:spcPct val="40000"/>
              </a:spcBef>
              <a:buFontTx/>
              <a:buChar char="•"/>
            </a:pPr>
            <a:r>
              <a:rPr lang="pt-PT" sz="2400" b="1">
                <a:solidFill>
                  <a:srgbClr val="000066"/>
                </a:solidFill>
                <a:latin typeface="Arial" charset="0"/>
              </a:rPr>
              <a:t> </a:t>
            </a:r>
            <a:r>
              <a:rPr lang="en-GB" sz="2400" b="1">
                <a:solidFill>
                  <a:srgbClr val="000066"/>
                </a:solidFill>
                <a:latin typeface="Arial" charset="0"/>
              </a:rPr>
              <a:t>Reducing the time delay between receiving market authorisation for a generic product and gaining pricing, reimbursement and/or substitution status.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3154" name="Picture 2"/>
          <p:cNvPicPr>
            <a:picLocks noChangeAspect="1" noChangeArrowheads="1"/>
          </p:cNvPicPr>
          <p:nvPr/>
        </p:nvPicPr>
        <p:blipFill>
          <a:blip r:embed="rId3">
            <a:extLst>
              <a:ext uri="{28A0092B-C50C-407E-A947-70E740481C1C}">
                <a14:useLocalDpi xmlns:a14="http://schemas.microsoft.com/office/drawing/2010/main" val="0"/>
              </a:ext>
            </a:extLst>
          </a:blip>
          <a:srcRect l="22731" t="29842" r="22258" b="13263"/>
          <a:stretch>
            <a:fillRect/>
          </a:stretch>
        </p:blipFill>
        <p:spPr bwMode="auto">
          <a:xfrm>
            <a:off x="457200" y="139700"/>
            <a:ext cx="81534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3155" name="Text Box 3"/>
          <p:cNvSpPr txBox="1">
            <a:spLocks noChangeArrowheads="1"/>
          </p:cNvSpPr>
          <p:nvPr/>
        </p:nvSpPr>
        <p:spPr bwMode="auto">
          <a:xfrm>
            <a:off x="533400" y="5410200"/>
            <a:ext cx="77724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pt-PT" sz="2400" b="1">
                <a:solidFill>
                  <a:srgbClr val="000066"/>
                </a:solidFill>
                <a:latin typeface="Arial" charset="0"/>
              </a:rPr>
              <a:t>In July 2003 INFARMED received the EGA award </a:t>
            </a:r>
          </a:p>
          <a:p>
            <a:pPr algn="ctr">
              <a:spcBef>
                <a:spcPct val="10000"/>
              </a:spcBef>
            </a:pPr>
            <a:r>
              <a:rPr lang="pt-PT" sz="2400" b="1">
                <a:solidFill>
                  <a:srgbClr val="000066"/>
                </a:solidFill>
                <a:latin typeface="Arial" charset="0"/>
              </a:rPr>
              <a:t>for the work carried out in promoting generics</a:t>
            </a:r>
            <a:endParaRPr lang="en-GB" sz="2400" b="1">
              <a:solidFill>
                <a:srgbClr val="000066"/>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8035" name="Picture 3" descr="gener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28036" name="Text Box 4"/>
          <p:cNvSpPr txBox="1">
            <a:spLocks noChangeArrowheads="1"/>
          </p:cNvSpPr>
          <p:nvPr/>
        </p:nvSpPr>
        <p:spPr bwMode="auto">
          <a:xfrm>
            <a:off x="152400" y="2286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2800" b="1">
                <a:solidFill>
                  <a:srgbClr val="000066"/>
                </a:solidFill>
                <a:latin typeface="Arial" charset="0"/>
              </a:rPr>
              <a:t>Image of the movie of the last generics campaign</a:t>
            </a:r>
          </a:p>
          <a:p>
            <a:pPr algn="ctr"/>
            <a:r>
              <a:rPr lang="pt-PT" sz="2800" b="1">
                <a:solidFill>
                  <a:srgbClr val="000066"/>
                </a:solidFill>
                <a:latin typeface="Arial" charset="0"/>
              </a:rPr>
              <a:t> 2004/2005</a:t>
            </a:r>
            <a:endParaRPr lang="en-GB"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1" name="Picture 1027" descr="Abertura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200400"/>
            <a:ext cx="5867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32132" name="Text Box 1028"/>
          <p:cNvSpPr txBox="1">
            <a:spLocks noChangeArrowheads="1"/>
          </p:cNvSpPr>
          <p:nvPr/>
        </p:nvSpPr>
        <p:spPr bwMode="auto">
          <a:xfrm>
            <a:off x="5181600" y="744538"/>
            <a:ext cx="3810000"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2300" b="1">
                <a:solidFill>
                  <a:srgbClr val="000066"/>
                </a:solidFill>
                <a:latin typeface="Arial" charset="0"/>
              </a:rPr>
              <a:t>President of the Republic visited INFARMED in September 2004 </a:t>
            </a:r>
          </a:p>
          <a:p>
            <a:pPr algn="ctr"/>
            <a:r>
              <a:rPr lang="pt-PT" sz="2300" b="1">
                <a:solidFill>
                  <a:srgbClr val="000066"/>
                </a:solidFill>
                <a:latin typeface="Arial" charset="0"/>
              </a:rPr>
              <a:t>and called on doctors to prescribe generics</a:t>
            </a:r>
            <a:endParaRPr lang="en-GB" sz="2300" b="1">
              <a:solidFill>
                <a:srgbClr val="000066"/>
              </a:solidFill>
              <a:latin typeface="Arial" charset="0"/>
            </a:endParaRPr>
          </a:p>
        </p:txBody>
      </p:sp>
      <p:pic>
        <p:nvPicPr>
          <p:cNvPr id="432133" name="Picture 1029" descr="Abertur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1816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body" idx="1"/>
          </p:nvPr>
        </p:nvSpPr>
        <p:spPr>
          <a:xfrm>
            <a:off x="685800" y="1905000"/>
            <a:ext cx="7772400" cy="1676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gn="ctr">
              <a:lnSpc>
                <a:spcPct val="140000"/>
              </a:lnSpc>
              <a:buFontTx/>
              <a:buNone/>
            </a:pPr>
            <a:r>
              <a:rPr lang="pt-PT" sz="5400" b="1">
                <a:solidFill>
                  <a:srgbClr val="000066"/>
                </a:solidFill>
                <a:latin typeface="Arial" charset="0"/>
              </a:rPr>
              <a:t>RESULTS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body" idx="1"/>
          </p:nvPr>
        </p:nvSpPr>
        <p:spPr>
          <a:xfrm>
            <a:off x="685800" y="2057400"/>
            <a:ext cx="7772400" cy="1676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gn="ctr">
              <a:lnSpc>
                <a:spcPct val="140000"/>
              </a:lnSpc>
              <a:buFontTx/>
              <a:buNone/>
            </a:pPr>
            <a:r>
              <a:rPr lang="pt-PT" sz="4800" b="1">
                <a:solidFill>
                  <a:srgbClr val="000066"/>
                </a:solidFill>
                <a:latin typeface="Arial" charset="0"/>
              </a:rPr>
              <a:t>An Integrated Approach</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228600" y="228600"/>
            <a:ext cx="8534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3200" b="1">
                <a:solidFill>
                  <a:srgbClr val="000066"/>
                </a:solidFill>
                <a:latin typeface="Arial" charset="0"/>
              </a:rPr>
              <a:t>Results</a:t>
            </a:r>
          </a:p>
        </p:txBody>
      </p:sp>
      <p:sp>
        <p:nvSpPr>
          <p:cNvPr id="336899" name="Text Box 3"/>
          <p:cNvSpPr txBox="1">
            <a:spLocks noChangeArrowheads="1"/>
          </p:cNvSpPr>
          <p:nvPr/>
        </p:nvSpPr>
        <p:spPr bwMode="auto">
          <a:xfrm>
            <a:off x="609600" y="2362200"/>
            <a:ext cx="78486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endParaRPr lang="en-GB" sz="2400" b="1" u="sng"/>
          </a:p>
        </p:txBody>
      </p:sp>
      <p:graphicFrame>
        <p:nvGraphicFramePr>
          <p:cNvPr id="336900" name="Object 4"/>
          <p:cNvGraphicFramePr>
            <a:graphicFrameLocks noChangeAspect="1"/>
          </p:cNvGraphicFramePr>
          <p:nvPr/>
        </p:nvGraphicFramePr>
        <p:xfrm>
          <a:off x="381000" y="1447800"/>
          <a:ext cx="8305800" cy="4114800"/>
        </p:xfrm>
        <a:graphic>
          <a:graphicData uri="http://schemas.openxmlformats.org/presentationml/2006/ole">
            <mc:AlternateContent xmlns:mc="http://schemas.openxmlformats.org/markup-compatibility/2006">
              <mc:Choice xmlns:v="urn:schemas-microsoft-com:vml" Requires="v">
                <p:oleObj spid="_x0000_s336903" name="Gráfico" r:id="rId5" imgW="5486638" imgH="3086338" progId="Excel.Chart.8">
                  <p:embed/>
                </p:oleObj>
              </mc:Choice>
              <mc:Fallback>
                <p:oleObj name="Gráfico" r:id="rId5" imgW="5486638" imgH="3086338"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447800"/>
                        <a:ext cx="83058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6901" name="Text Box 5"/>
          <p:cNvSpPr txBox="1">
            <a:spLocks noChangeArrowheads="1"/>
          </p:cNvSpPr>
          <p:nvPr/>
        </p:nvSpPr>
        <p:spPr bwMode="auto">
          <a:xfrm>
            <a:off x="1143000" y="685800"/>
            <a:ext cx="70866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pt-PT" sz="2400" b="1">
                <a:solidFill>
                  <a:srgbClr val="000066"/>
                </a:solidFill>
                <a:latin typeface="Arial" charset="0"/>
                <a:cs typeface="Times New Roman" charset="0"/>
              </a:rPr>
              <a:t>National generics market shares in value</a:t>
            </a:r>
            <a:endParaRPr lang="en-GB" sz="2400" b="1" u="sng">
              <a:solidFill>
                <a:srgbClr val="000066"/>
              </a:solidFill>
              <a:latin typeface="Arial" charset="0"/>
            </a:endParaRPr>
          </a:p>
        </p:txBody>
      </p:sp>
      <p:sp>
        <p:nvSpPr>
          <p:cNvPr id="336902" name="Rectangle 6"/>
          <p:cNvSpPr>
            <a:spLocks noChangeArrowheads="1"/>
          </p:cNvSpPr>
          <p:nvPr/>
        </p:nvSpPr>
        <p:spPr bwMode="auto">
          <a:xfrm>
            <a:off x="457200" y="5638800"/>
            <a:ext cx="81534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pt-PT" sz="2200" b="1">
                <a:solidFill>
                  <a:srgbClr val="000066"/>
                </a:solidFill>
                <a:latin typeface="Arial" charset="0"/>
              </a:rPr>
              <a:t>G10 recommendation 4 - To secure the development of a </a:t>
            </a:r>
          </a:p>
          <a:p>
            <a:pPr algn="ctr"/>
            <a:r>
              <a:rPr lang="pt-PT" sz="2200" b="1">
                <a:solidFill>
                  <a:srgbClr val="000066"/>
                </a:solidFill>
                <a:latin typeface="Arial" charset="0"/>
              </a:rPr>
              <a:t>competitive generics market</a:t>
            </a:r>
            <a:endParaRPr lang="en-GB" sz="2200" b="1">
              <a:solidFill>
                <a:srgbClr val="000066"/>
              </a:solidFill>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body" idx="1"/>
          </p:nvPr>
        </p:nvSpPr>
        <p:spPr>
          <a:xfrm>
            <a:off x="533400" y="1371600"/>
            <a:ext cx="8286750" cy="450532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nSpc>
                <a:spcPct val="120000"/>
              </a:lnSpc>
              <a:buFontTx/>
              <a:buChar char="-"/>
            </a:pPr>
            <a:r>
              <a:rPr lang="en-GB" sz="2400" b="1">
                <a:solidFill>
                  <a:srgbClr val="000066"/>
                </a:solidFill>
                <a:latin typeface="Arial" charset="0"/>
              </a:rPr>
              <a:t>Legal Status : Public institute with financial and administrative autonomy;</a:t>
            </a:r>
          </a:p>
          <a:p>
            <a:pPr>
              <a:lnSpc>
                <a:spcPct val="80000"/>
              </a:lnSpc>
              <a:buFontTx/>
              <a:buChar char="-"/>
            </a:pPr>
            <a:endParaRPr lang="en-GB" sz="2400" b="1">
              <a:solidFill>
                <a:srgbClr val="000066"/>
              </a:solidFill>
              <a:latin typeface="Arial" charset="0"/>
            </a:endParaRPr>
          </a:p>
          <a:p>
            <a:pPr>
              <a:lnSpc>
                <a:spcPct val="80000"/>
              </a:lnSpc>
              <a:buFontTx/>
              <a:buChar char="-"/>
            </a:pPr>
            <a:r>
              <a:rPr lang="en-GB" sz="2400" b="1">
                <a:solidFill>
                  <a:srgbClr val="000066"/>
                </a:solidFill>
                <a:latin typeface="Arial" charset="0"/>
              </a:rPr>
              <a:t>Established in 1993, under the Authority of the Ministry of Health and Ministry of Finance</a:t>
            </a:r>
          </a:p>
          <a:p>
            <a:pPr>
              <a:lnSpc>
                <a:spcPct val="80000"/>
              </a:lnSpc>
              <a:buFontTx/>
              <a:buChar char="-"/>
            </a:pPr>
            <a:endParaRPr lang="en-GB" sz="2400" b="1">
              <a:solidFill>
                <a:srgbClr val="000066"/>
              </a:solidFill>
              <a:latin typeface="Arial" charset="0"/>
            </a:endParaRPr>
          </a:p>
          <a:p>
            <a:pPr>
              <a:lnSpc>
                <a:spcPct val="80000"/>
              </a:lnSpc>
              <a:buFontTx/>
              <a:buChar char="-"/>
            </a:pPr>
            <a:r>
              <a:rPr lang="pt-PT" sz="2400" b="1">
                <a:solidFill>
                  <a:srgbClr val="000066"/>
                </a:solidFill>
                <a:latin typeface="Arial" charset="0"/>
              </a:rPr>
              <a:t>Budget (2</a:t>
            </a:r>
            <a:r>
              <a:rPr lang="pt-PT" sz="2400" b="1">
                <a:solidFill>
                  <a:srgbClr val="000066"/>
                </a:solidFill>
                <a:latin typeface="Arial" charset="0"/>
                <a:cs typeface="Times New Roman" charset="0"/>
              </a:rPr>
              <a:t>005): </a:t>
            </a:r>
            <a:r>
              <a:rPr lang="pt-PT" sz="2400" b="1">
                <a:solidFill>
                  <a:srgbClr val="000066"/>
                </a:solidFill>
                <a:latin typeface="Arial" charset="0"/>
              </a:rPr>
              <a:t>23 700 000 €</a:t>
            </a:r>
          </a:p>
          <a:p>
            <a:pPr>
              <a:lnSpc>
                <a:spcPct val="80000"/>
              </a:lnSpc>
              <a:buFontTx/>
              <a:buNone/>
            </a:pPr>
            <a:endParaRPr lang="pt-PT" sz="2400" b="1">
              <a:solidFill>
                <a:srgbClr val="000066"/>
              </a:solidFill>
              <a:latin typeface="Arial" charset="0"/>
            </a:endParaRPr>
          </a:p>
          <a:p>
            <a:pPr>
              <a:lnSpc>
                <a:spcPct val="80000"/>
              </a:lnSpc>
              <a:buFontTx/>
              <a:buChar char="-"/>
            </a:pPr>
            <a:r>
              <a:rPr lang="pt-PT" sz="2400" b="1">
                <a:solidFill>
                  <a:srgbClr val="000066"/>
                </a:solidFill>
                <a:latin typeface="Arial" charset="0"/>
              </a:rPr>
              <a:t>Staff: 330</a:t>
            </a:r>
          </a:p>
          <a:p>
            <a:pPr>
              <a:lnSpc>
                <a:spcPct val="80000"/>
              </a:lnSpc>
              <a:buFontTx/>
              <a:buChar char="-"/>
            </a:pPr>
            <a:endParaRPr lang="pt-PT" sz="2400" b="1">
              <a:solidFill>
                <a:srgbClr val="000066"/>
              </a:solidFill>
              <a:latin typeface="Arial" charset="0"/>
            </a:endParaRPr>
          </a:p>
          <a:p>
            <a:pPr>
              <a:lnSpc>
                <a:spcPct val="80000"/>
              </a:lnSpc>
              <a:buFontTx/>
              <a:buChar char="-"/>
            </a:pPr>
            <a:r>
              <a:rPr lang="pt-PT" sz="2400" b="1">
                <a:solidFill>
                  <a:srgbClr val="000066"/>
                </a:solidFill>
                <a:latin typeface="Arial" charset="0"/>
              </a:rPr>
              <a:t>150 External Experts from Universities and Health Services</a:t>
            </a:r>
          </a:p>
          <a:p>
            <a:pPr>
              <a:lnSpc>
                <a:spcPct val="80000"/>
              </a:lnSpc>
              <a:buFontTx/>
              <a:buChar char="-"/>
            </a:pPr>
            <a:endParaRPr lang="pt-PT" sz="2400" b="1">
              <a:solidFill>
                <a:srgbClr val="000066"/>
              </a:solidFill>
              <a:latin typeface="Arial" charset="0"/>
            </a:endParaRPr>
          </a:p>
          <a:p>
            <a:pPr>
              <a:lnSpc>
                <a:spcPct val="80000"/>
              </a:lnSpc>
              <a:buFontTx/>
              <a:buChar char="-"/>
            </a:pPr>
            <a:endParaRPr lang="en-GB" sz="2200" b="1">
              <a:solidFill>
                <a:srgbClr val="000066"/>
              </a:solidFill>
              <a:latin typeface="Arial" charset="0"/>
            </a:endParaRPr>
          </a:p>
        </p:txBody>
      </p:sp>
      <p:sp>
        <p:nvSpPr>
          <p:cNvPr id="353283" name="Rectangle 3"/>
          <p:cNvSpPr>
            <a:spLocks noChangeArrowheads="1"/>
          </p:cNvSpPr>
          <p:nvPr/>
        </p:nvSpPr>
        <p:spPr bwMode="auto">
          <a:xfrm>
            <a:off x="3575050" y="255588"/>
            <a:ext cx="232886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60000"/>
              </a:lnSpc>
              <a:spcBef>
                <a:spcPct val="20000"/>
              </a:spcBef>
              <a:buClr>
                <a:schemeClr val="tx1"/>
              </a:buClr>
              <a:buSzPct val="75000"/>
              <a:buFont typeface="Wingdings" pitchFamily="2" charset="2"/>
              <a:buNone/>
            </a:pPr>
            <a:r>
              <a:rPr lang="pt-PT" sz="3200" b="1">
                <a:solidFill>
                  <a:srgbClr val="000066"/>
                </a:solidFill>
                <a:latin typeface="Arial" charset="0"/>
              </a:rPr>
              <a:t>INFARMED</a:t>
            </a:r>
            <a:endParaRPr lang="pt-PT" sz="3200" i="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381000" y="198438"/>
            <a:ext cx="8534400"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3200" b="1">
                <a:solidFill>
                  <a:srgbClr val="000066"/>
                </a:solidFill>
                <a:latin typeface="Arial" charset="0"/>
              </a:rPr>
              <a:t>Results </a:t>
            </a:r>
          </a:p>
          <a:p>
            <a:pPr algn="ctr"/>
            <a:r>
              <a:rPr lang="pt-PT" sz="2400" b="1">
                <a:solidFill>
                  <a:srgbClr val="000066"/>
                </a:solidFill>
                <a:latin typeface="Arial" charset="0"/>
                <a:cs typeface="Times New Roman" charset="0"/>
              </a:rPr>
              <a:t>International barometer of generics (value)</a:t>
            </a:r>
            <a:endParaRPr lang="en-GB" sz="2400" b="1">
              <a:solidFill>
                <a:srgbClr val="000066"/>
              </a:solidFill>
              <a:latin typeface="Arial" charset="0"/>
              <a:cs typeface="Times New Roman" charset="0"/>
            </a:endParaRPr>
          </a:p>
        </p:txBody>
      </p:sp>
      <p:sp>
        <p:nvSpPr>
          <p:cNvPr id="334851" name="Text Box 3"/>
          <p:cNvSpPr txBox="1">
            <a:spLocks noChangeArrowheads="1"/>
          </p:cNvSpPr>
          <p:nvPr/>
        </p:nvSpPr>
        <p:spPr bwMode="auto">
          <a:xfrm>
            <a:off x="609600" y="2362200"/>
            <a:ext cx="78486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endParaRPr lang="en-GB" sz="2400" b="1" u="sng"/>
          </a:p>
        </p:txBody>
      </p:sp>
      <p:graphicFrame>
        <p:nvGraphicFramePr>
          <p:cNvPr id="334852" name="Object 4"/>
          <p:cNvGraphicFramePr>
            <a:graphicFrameLocks noChangeAspect="1"/>
          </p:cNvGraphicFramePr>
          <p:nvPr/>
        </p:nvGraphicFramePr>
        <p:xfrm>
          <a:off x="381000" y="1219200"/>
          <a:ext cx="8401050" cy="4343400"/>
        </p:xfrm>
        <a:graphic>
          <a:graphicData uri="http://schemas.openxmlformats.org/presentationml/2006/ole">
            <mc:AlternateContent xmlns:mc="http://schemas.openxmlformats.org/markup-compatibility/2006">
              <mc:Choice xmlns:v="urn:schemas-microsoft-com:vml" Requires="v">
                <p:oleObj spid="_x0000_s334854" name="Gráfico" r:id="rId5" imgW="6991588" imgH="3619738" progId="Excel.Chart.8">
                  <p:embed/>
                </p:oleObj>
              </mc:Choice>
              <mc:Fallback>
                <p:oleObj name="Gráfico" r:id="rId5" imgW="6991588" imgH="3619738"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219200"/>
                        <a:ext cx="840105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4853" name="Text Box 5"/>
          <p:cNvSpPr txBox="1">
            <a:spLocks noChangeArrowheads="1"/>
          </p:cNvSpPr>
          <p:nvPr/>
        </p:nvSpPr>
        <p:spPr bwMode="auto">
          <a:xfrm>
            <a:off x="762000" y="5578475"/>
            <a:ext cx="7315200" cy="8223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pt-PT" sz="2400" b="1">
                <a:solidFill>
                  <a:srgbClr val="000066"/>
                </a:solidFill>
                <a:latin typeface="Arial Narrow" pitchFamily="34" charset="0"/>
              </a:rPr>
              <a:t>Portugal presents a higher generics market share than its countries of reference – Spain, France and Italy</a:t>
            </a:r>
            <a:endParaRPr lang="en-GB" sz="2400" b="1" u="sng">
              <a:solidFill>
                <a:srgbClr val="000066"/>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43042" name="Text Box 2"/>
          <p:cNvSpPr txBox="1">
            <a:spLocks noChangeArrowheads="1"/>
          </p:cNvSpPr>
          <p:nvPr/>
        </p:nvSpPr>
        <p:spPr bwMode="auto">
          <a:xfrm>
            <a:off x="381000" y="182563"/>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marL="457200" eaLnBrk="0" fontAlgn="base" hangingPunct="0">
              <a:spcBef>
                <a:spcPct val="0"/>
              </a:spcBef>
              <a:spcAft>
                <a:spcPct val="0"/>
              </a:spcAft>
              <a:defRPr sz="2400">
                <a:solidFill>
                  <a:schemeClr val="tx1"/>
                </a:solidFill>
                <a:latin typeface="Times New Roman" charset="0"/>
              </a:defRPr>
            </a:lvl6pPr>
            <a:lvl7pPr marL="914400" eaLnBrk="0" fontAlgn="base" hangingPunct="0">
              <a:spcBef>
                <a:spcPct val="0"/>
              </a:spcBef>
              <a:spcAft>
                <a:spcPct val="0"/>
              </a:spcAft>
              <a:defRPr sz="2400">
                <a:solidFill>
                  <a:schemeClr val="tx1"/>
                </a:solidFill>
                <a:latin typeface="Times New Roman" charset="0"/>
              </a:defRPr>
            </a:lvl7pPr>
            <a:lvl8pPr marL="1371600" eaLnBrk="0" fontAlgn="base" hangingPunct="0">
              <a:spcBef>
                <a:spcPct val="0"/>
              </a:spcBef>
              <a:spcAft>
                <a:spcPct val="0"/>
              </a:spcAft>
              <a:defRPr sz="2400">
                <a:solidFill>
                  <a:schemeClr val="tx1"/>
                </a:solidFill>
                <a:latin typeface="Times New Roman" charset="0"/>
              </a:defRPr>
            </a:lvl8pPr>
            <a:lvl9pPr marL="1828800" eaLnBrk="0" fontAlgn="base" hangingPunct="0">
              <a:spcBef>
                <a:spcPct val="0"/>
              </a:spcBef>
              <a:spcAft>
                <a:spcPct val="0"/>
              </a:spcAft>
              <a:defRPr sz="2400">
                <a:solidFill>
                  <a:schemeClr val="tx1"/>
                </a:solidFill>
                <a:latin typeface="Times New Roman" charset="0"/>
              </a:defRPr>
            </a:lvl9pPr>
          </a:lstStyle>
          <a:p>
            <a:pPr algn="ctr"/>
            <a:r>
              <a:rPr lang="pt-PT" sz="3200" b="1">
                <a:solidFill>
                  <a:srgbClr val="000066"/>
                </a:solidFill>
                <a:latin typeface="Arial" charset="0"/>
              </a:rPr>
              <a:t>Results</a:t>
            </a:r>
          </a:p>
          <a:p>
            <a:pPr algn="ctr"/>
            <a:r>
              <a:rPr lang="pt-PT" sz="2800">
                <a:solidFill>
                  <a:srgbClr val="000066"/>
                </a:solidFill>
                <a:latin typeface="Arial" charset="0"/>
              </a:rPr>
              <a:t>Generic presentations on the market</a:t>
            </a:r>
          </a:p>
          <a:p>
            <a:pPr algn="ctr"/>
            <a:r>
              <a:rPr lang="pt-PT" sz="2000">
                <a:solidFill>
                  <a:srgbClr val="000066"/>
                </a:solidFill>
                <a:latin typeface="Arial" charset="0"/>
              </a:rPr>
              <a:t>Dec 2001- April 2005</a:t>
            </a:r>
          </a:p>
        </p:txBody>
      </p:sp>
      <p:sp>
        <p:nvSpPr>
          <p:cNvPr id="343138" name="Rectangle 98"/>
          <p:cNvSpPr>
            <a:spLocks noChangeArrowheads="1"/>
          </p:cNvSpPr>
          <p:nvPr/>
        </p:nvSpPr>
        <p:spPr bwMode="auto">
          <a:xfrm rot="16200000">
            <a:off x="-296863" y="3248026"/>
            <a:ext cx="1508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pt-PT" sz="2000">
                <a:solidFill>
                  <a:schemeClr val="accent2"/>
                </a:solidFill>
                <a:latin typeface="Tahoma" pitchFamily="34" charset="0"/>
              </a:rPr>
              <a:t>Presentations</a:t>
            </a:r>
            <a:endParaRPr lang="en-GB" sz="2000" u="sng">
              <a:solidFill>
                <a:schemeClr val="accent2"/>
              </a:solidFill>
            </a:endParaRPr>
          </a:p>
        </p:txBody>
      </p:sp>
      <p:sp>
        <p:nvSpPr>
          <p:cNvPr id="343139" name="Rectangle 99"/>
          <p:cNvSpPr>
            <a:spLocks noChangeArrowheads="1"/>
          </p:cNvSpPr>
          <p:nvPr/>
        </p:nvSpPr>
        <p:spPr bwMode="auto">
          <a:xfrm>
            <a:off x="990600" y="5867400"/>
            <a:ext cx="71628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3140" name="Line 100"/>
          <p:cNvSpPr>
            <a:spLocks noChangeShapeType="1"/>
          </p:cNvSpPr>
          <p:nvPr/>
        </p:nvSpPr>
        <p:spPr bwMode="auto">
          <a:xfrm>
            <a:off x="646113" y="5907088"/>
            <a:ext cx="311150" cy="1587"/>
          </a:xfrm>
          <a:prstGeom prst="line">
            <a:avLst/>
          </a:prstGeom>
          <a:noFill/>
          <a:ln w="349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141" name="Rectangle 101"/>
          <p:cNvSpPr>
            <a:spLocks noChangeArrowheads="1"/>
          </p:cNvSpPr>
          <p:nvPr/>
        </p:nvSpPr>
        <p:spPr bwMode="auto">
          <a:xfrm>
            <a:off x="762000" y="5867400"/>
            <a:ext cx="68263" cy="74613"/>
          </a:xfrm>
          <a:prstGeom prst="rect">
            <a:avLst/>
          </a:prstGeom>
          <a:solidFill>
            <a:srgbClr val="008000"/>
          </a:solidFill>
          <a:ln w="11176">
            <a:solidFill>
              <a:srgbClr val="008000"/>
            </a:solidFill>
            <a:miter lim="800000"/>
            <a:headEnd/>
            <a:tailEnd/>
          </a:ln>
        </p:spPr>
        <p:txBody>
          <a:bodyPr/>
          <a:lstStyle/>
          <a:p>
            <a:endParaRPr lang="en-US"/>
          </a:p>
        </p:txBody>
      </p:sp>
      <p:sp>
        <p:nvSpPr>
          <p:cNvPr id="343142" name="Rectangle 102"/>
          <p:cNvSpPr>
            <a:spLocks noChangeArrowheads="1"/>
          </p:cNvSpPr>
          <p:nvPr/>
        </p:nvSpPr>
        <p:spPr bwMode="auto">
          <a:xfrm>
            <a:off x="1143000" y="5745163"/>
            <a:ext cx="281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800" b="1">
                <a:solidFill>
                  <a:srgbClr val="000066"/>
                </a:solidFill>
                <a:latin typeface="Arial Narrow" pitchFamily="34" charset="0"/>
              </a:rPr>
              <a:t>Aut</a:t>
            </a:r>
            <a:r>
              <a:rPr lang="pt-PT" sz="1800" b="1">
                <a:solidFill>
                  <a:srgbClr val="000066"/>
                </a:solidFill>
                <a:latin typeface="Arial Narrow" pitchFamily="34" charset="0"/>
              </a:rPr>
              <a:t>horised with approved price</a:t>
            </a:r>
            <a:endParaRPr lang="en-GB" sz="1800" b="1">
              <a:solidFill>
                <a:srgbClr val="000066"/>
              </a:solidFill>
              <a:latin typeface="Arial Narrow" pitchFamily="34" charset="0"/>
            </a:endParaRPr>
          </a:p>
        </p:txBody>
      </p:sp>
      <p:sp>
        <p:nvSpPr>
          <p:cNvPr id="343143" name="Line 103"/>
          <p:cNvSpPr>
            <a:spLocks noChangeShapeType="1"/>
          </p:cNvSpPr>
          <p:nvPr/>
        </p:nvSpPr>
        <p:spPr bwMode="auto">
          <a:xfrm>
            <a:off x="4303713" y="5907088"/>
            <a:ext cx="311150" cy="1587"/>
          </a:xfrm>
          <a:prstGeom prst="line">
            <a:avLst/>
          </a:prstGeom>
          <a:noFill/>
          <a:ln w="349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144" name="Rectangle 104"/>
          <p:cNvSpPr>
            <a:spLocks noChangeArrowheads="1"/>
          </p:cNvSpPr>
          <p:nvPr/>
        </p:nvSpPr>
        <p:spPr bwMode="auto">
          <a:xfrm>
            <a:off x="4419600" y="5867400"/>
            <a:ext cx="68263" cy="74613"/>
          </a:xfrm>
          <a:prstGeom prst="rect">
            <a:avLst/>
          </a:prstGeom>
          <a:solidFill>
            <a:srgbClr val="C0C0C0"/>
          </a:solidFill>
          <a:ln w="11113">
            <a:solidFill>
              <a:srgbClr val="C0C0C0"/>
            </a:solidFill>
            <a:miter lim="800000"/>
            <a:headEnd/>
            <a:tailEnd/>
          </a:ln>
        </p:spPr>
        <p:txBody>
          <a:bodyPr/>
          <a:lstStyle/>
          <a:p>
            <a:endParaRPr lang="en-US"/>
          </a:p>
        </p:txBody>
      </p:sp>
      <p:sp>
        <p:nvSpPr>
          <p:cNvPr id="343145" name="Rectangle 105"/>
          <p:cNvSpPr>
            <a:spLocks noChangeArrowheads="1"/>
          </p:cNvSpPr>
          <p:nvPr/>
        </p:nvSpPr>
        <p:spPr bwMode="auto">
          <a:xfrm>
            <a:off x="4724400" y="5745163"/>
            <a:ext cx="1084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pt-PT" sz="1800" b="1">
                <a:solidFill>
                  <a:srgbClr val="000066"/>
                </a:solidFill>
                <a:latin typeface="Arial Narrow" pitchFamily="34" charset="0"/>
              </a:rPr>
              <a:t>Reimbursed</a:t>
            </a:r>
            <a:endParaRPr lang="en-GB" sz="1800" b="1">
              <a:solidFill>
                <a:srgbClr val="000066"/>
              </a:solidFill>
              <a:latin typeface="Arial Narrow" pitchFamily="34" charset="0"/>
            </a:endParaRPr>
          </a:p>
        </p:txBody>
      </p:sp>
      <p:sp>
        <p:nvSpPr>
          <p:cNvPr id="343146" name="Line 106"/>
          <p:cNvSpPr>
            <a:spLocks noChangeShapeType="1"/>
          </p:cNvSpPr>
          <p:nvPr/>
        </p:nvSpPr>
        <p:spPr bwMode="auto">
          <a:xfrm>
            <a:off x="6438900" y="5907088"/>
            <a:ext cx="311150" cy="1587"/>
          </a:xfrm>
          <a:prstGeom prst="line">
            <a:avLst/>
          </a:prstGeom>
          <a:noFill/>
          <a:ln w="34925">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147" name="Rectangle 107"/>
          <p:cNvSpPr>
            <a:spLocks noChangeArrowheads="1"/>
          </p:cNvSpPr>
          <p:nvPr/>
        </p:nvSpPr>
        <p:spPr bwMode="auto">
          <a:xfrm>
            <a:off x="6553200" y="5867400"/>
            <a:ext cx="69850" cy="74613"/>
          </a:xfrm>
          <a:prstGeom prst="rect">
            <a:avLst/>
          </a:prstGeom>
          <a:solidFill>
            <a:srgbClr val="666699"/>
          </a:solidFill>
          <a:ln w="11113">
            <a:solidFill>
              <a:srgbClr val="666699"/>
            </a:solidFill>
            <a:miter lim="800000"/>
            <a:headEnd/>
            <a:tailEnd/>
          </a:ln>
        </p:spPr>
        <p:txBody>
          <a:bodyPr/>
          <a:lstStyle/>
          <a:p>
            <a:endParaRPr lang="en-US"/>
          </a:p>
        </p:txBody>
      </p:sp>
      <p:sp>
        <p:nvSpPr>
          <p:cNvPr id="343148" name="Rectangle 108"/>
          <p:cNvSpPr>
            <a:spLocks noChangeArrowheads="1"/>
          </p:cNvSpPr>
          <p:nvPr/>
        </p:nvSpPr>
        <p:spPr bwMode="auto">
          <a:xfrm>
            <a:off x="6781800" y="5745163"/>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GB" sz="1800" b="1">
                <a:solidFill>
                  <a:srgbClr val="000066"/>
                </a:solidFill>
                <a:latin typeface="Arial Narrow" pitchFamily="34" charset="0"/>
              </a:rPr>
              <a:t>Prescri</a:t>
            </a:r>
            <a:r>
              <a:rPr lang="pt-PT" sz="1800" b="1">
                <a:solidFill>
                  <a:srgbClr val="000066"/>
                </a:solidFill>
                <a:latin typeface="Arial Narrow" pitchFamily="34" charset="0"/>
              </a:rPr>
              <a:t>bed</a:t>
            </a:r>
            <a:endParaRPr lang="en-GB" sz="1800" b="1">
              <a:solidFill>
                <a:srgbClr val="000066"/>
              </a:solidFill>
              <a:latin typeface="Arial Narrow" pitchFamily="34" charset="0"/>
            </a:endParaRPr>
          </a:p>
        </p:txBody>
      </p:sp>
      <p:graphicFrame>
        <p:nvGraphicFramePr>
          <p:cNvPr id="343150" name="Object 110"/>
          <p:cNvGraphicFramePr>
            <a:graphicFrameLocks noChangeAspect="1"/>
          </p:cNvGraphicFramePr>
          <p:nvPr/>
        </p:nvGraphicFramePr>
        <p:xfrm>
          <a:off x="762000" y="1371600"/>
          <a:ext cx="8001000" cy="4191000"/>
        </p:xfrm>
        <a:graphic>
          <a:graphicData uri="http://schemas.openxmlformats.org/presentationml/2006/ole">
            <mc:AlternateContent xmlns:mc="http://schemas.openxmlformats.org/markup-compatibility/2006">
              <mc:Choice xmlns:v="urn:schemas-microsoft-com:vml" Requires="v">
                <p:oleObj spid="_x0000_s343151" name="Gráfico" r:id="rId5" imgW="6734413" imgH="3324463" progId="Excel.Chart.8">
                  <p:embed/>
                </p:oleObj>
              </mc:Choice>
              <mc:Fallback>
                <p:oleObj name="Gráfico" r:id="rId5" imgW="6734413" imgH="3324463" progId="Excel.Chart.8">
                  <p:embed/>
                  <p:pic>
                    <p:nvPicPr>
                      <p:cNvPr id="0" name="Object 110"/>
                      <p:cNvPicPr>
                        <a:picLocks noChangeAspect="1" noChangeArrowheads="1"/>
                      </p:cNvPicPr>
                      <p:nvPr/>
                    </p:nvPicPr>
                    <p:blipFill>
                      <a:blip r:embed="rId6">
                        <a:extLst>
                          <a:ext uri="{28A0092B-C50C-407E-A947-70E740481C1C}">
                            <a14:useLocalDpi xmlns:a14="http://schemas.microsoft.com/office/drawing/2010/main" val="0"/>
                          </a:ext>
                        </a:extLst>
                      </a:blip>
                      <a:srcRect l="4277" b="8662"/>
                      <a:stretch>
                        <a:fillRect/>
                      </a:stretch>
                    </p:blipFill>
                    <p:spPr bwMode="auto">
                      <a:xfrm>
                        <a:off x="762000" y="1371600"/>
                        <a:ext cx="800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44419" name="Object 1027"/>
          <p:cNvGraphicFramePr>
            <a:graphicFrameLocks noChangeAspect="1"/>
          </p:cNvGraphicFramePr>
          <p:nvPr/>
        </p:nvGraphicFramePr>
        <p:xfrm>
          <a:off x="304800" y="0"/>
          <a:ext cx="8458200" cy="6096000"/>
        </p:xfrm>
        <a:graphic>
          <a:graphicData uri="http://schemas.openxmlformats.org/presentationml/2006/ole">
            <mc:AlternateContent xmlns:mc="http://schemas.openxmlformats.org/markup-compatibility/2006">
              <mc:Choice xmlns:v="urn:schemas-microsoft-com:vml" Requires="v">
                <p:oleObj spid="_x0000_s444421" name="Gráfico" r:id="rId5" imgW="4781788" imgH="2267188" progId="Excel.Chart.8">
                  <p:embed/>
                </p:oleObj>
              </mc:Choice>
              <mc:Fallback>
                <p:oleObj name="Gráfico" r:id="rId5" imgW="4781788" imgH="2267188" progId="Excel.Chart.8">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0"/>
                        <a:ext cx="8458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4420" name="Rectangle 1028"/>
          <p:cNvSpPr>
            <a:spLocks noChangeArrowheads="1"/>
          </p:cNvSpPr>
          <p:nvPr/>
        </p:nvSpPr>
        <p:spPr bwMode="auto">
          <a:xfrm>
            <a:off x="533400" y="4572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800" b="1">
                <a:solidFill>
                  <a:srgbClr val="000066"/>
                </a:solidFill>
                <a:latin typeface="Arial" charset="0"/>
              </a:rPr>
              <a:t>INN</a:t>
            </a:r>
            <a:r>
              <a:rPr lang="pt-PT" sz="2800" b="1">
                <a:solidFill>
                  <a:srgbClr val="000066"/>
                </a:solidFill>
                <a:latin typeface="Arial" charset="0"/>
              </a:rPr>
              <a:t>s</a:t>
            </a:r>
            <a:r>
              <a:rPr lang="en-GB" sz="2800" b="1">
                <a:solidFill>
                  <a:srgbClr val="000066"/>
                </a:solidFill>
                <a:latin typeface="Arial" charset="0"/>
              </a:rPr>
              <a:t> with Approved Generic Medicines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380938" name="Object 10"/>
          <p:cNvGraphicFramePr>
            <a:graphicFrameLocks noChangeAspect="1"/>
          </p:cNvGraphicFramePr>
          <p:nvPr/>
        </p:nvGraphicFramePr>
        <p:xfrm>
          <a:off x="228600" y="838200"/>
          <a:ext cx="8610600" cy="5029200"/>
        </p:xfrm>
        <a:graphic>
          <a:graphicData uri="http://schemas.openxmlformats.org/presentationml/2006/ole">
            <mc:AlternateContent xmlns:mc="http://schemas.openxmlformats.org/markup-compatibility/2006">
              <mc:Choice xmlns:v="urn:schemas-microsoft-com:vml" Requires="v">
                <p:oleObj spid="_x0000_s380940" name="Gráfico" r:id="rId5" imgW="4791313" imgH="2276713" progId="Excel.Chart.8">
                  <p:embed/>
                </p:oleObj>
              </mc:Choice>
              <mc:Fallback>
                <p:oleObj name="Gráfico" r:id="rId5" imgW="4791313" imgH="2276713" progId="Excel.Char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861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0939" name="Rectangle 11"/>
          <p:cNvSpPr>
            <a:spLocks noChangeArrowheads="1"/>
          </p:cNvSpPr>
          <p:nvPr/>
        </p:nvSpPr>
        <p:spPr bwMode="auto">
          <a:xfrm>
            <a:off x="1100138" y="401638"/>
            <a:ext cx="68310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solidFill>
                  <a:srgbClr val="000066"/>
                </a:solidFill>
                <a:latin typeface="Arial" charset="0"/>
              </a:rPr>
              <a:t>INN</a:t>
            </a:r>
            <a:r>
              <a:rPr lang="pt-PT" sz="2800" b="1">
                <a:solidFill>
                  <a:srgbClr val="000066"/>
                </a:solidFill>
                <a:latin typeface="Arial" charset="0"/>
              </a:rPr>
              <a:t>s</a:t>
            </a:r>
            <a:r>
              <a:rPr lang="en-GB" sz="2800" b="1">
                <a:solidFill>
                  <a:srgbClr val="000066"/>
                </a:solidFill>
                <a:latin typeface="Arial" charset="0"/>
              </a:rPr>
              <a:t> with </a:t>
            </a:r>
            <a:r>
              <a:rPr lang="pt-PT" sz="2800" b="1">
                <a:solidFill>
                  <a:srgbClr val="000066"/>
                </a:solidFill>
                <a:latin typeface="Arial" charset="0"/>
              </a:rPr>
              <a:t>marketed </a:t>
            </a:r>
            <a:r>
              <a:rPr lang="en-GB" sz="2800" b="1">
                <a:solidFill>
                  <a:srgbClr val="000066"/>
                </a:solidFill>
                <a:latin typeface="Arial" charset="0"/>
              </a:rPr>
              <a:t>Generic Medicines</a:t>
            </a:r>
            <a:r>
              <a:rPr lang="en-GB" sz="2800" b="1">
                <a:latin typeface="Arial" charset="0"/>
              </a:rPr>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399363" name="Object 3"/>
          <p:cNvGraphicFramePr>
            <a:graphicFrameLocks noChangeAspect="1"/>
          </p:cNvGraphicFramePr>
          <p:nvPr/>
        </p:nvGraphicFramePr>
        <p:xfrm>
          <a:off x="304800" y="838200"/>
          <a:ext cx="8458200" cy="5029200"/>
        </p:xfrm>
        <a:graphic>
          <a:graphicData uri="http://schemas.openxmlformats.org/presentationml/2006/ole">
            <mc:AlternateContent xmlns:mc="http://schemas.openxmlformats.org/markup-compatibility/2006">
              <mc:Choice xmlns:v="urn:schemas-microsoft-com:vml" Requires="v">
                <p:oleObj spid="_x0000_s399365" name="Gráfico" r:id="rId5" imgW="4800838" imgH="2286238" progId="Excel.Chart.8">
                  <p:embed/>
                </p:oleObj>
              </mc:Choice>
              <mc:Fallback>
                <p:oleObj name="Gráfico" r:id="rId5" imgW="4800838" imgH="2286238"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838200"/>
                        <a:ext cx="8458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364" name="Rectangle 4"/>
          <p:cNvSpPr>
            <a:spLocks noChangeArrowheads="1"/>
          </p:cNvSpPr>
          <p:nvPr/>
        </p:nvSpPr>
        <p:spPr bwMode="auto">
          <a:xfrm>
            <a:off x="1600200" y="455613"/>
            <a:ext cx="6524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solidFill>
                  <a:srgbClr val="000066"/>
                </a:solidFill>
                <a:latin typeface="Arial" charset="0"/>
              </a:rPr>
              <a:t>MAH of Approved Generic Medicines</a:t>
            </a:r>
            <a:r>
              <a:rPr lang="en-GB" sz="2800"/>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46468" name="Object 4"/>
          <p:cNvGraphicFramePr>
            <a:graphicFrameLocks noChangeAspect="1"/>
          </p:cNvGraphicFramePr>
          <p:nvPr/>
        </p:nvGraphicFramePr>
        <p:xfrm>
          <a:off x="457200" y="838200"/>
          <a:ext cx="8229600" cy="5029200"/>
        </p:xfrm>
        <a:graphic>
          <a:graphicData uri="http://schemas.openxmlformats.org/presentationml/2006/ole">
            <mc:AlternateContent xmlns:mc="http://schemas.openxmlformats.org/markup-compatibility/2006">
              <mc:Choice xmlns:v="urn:schemas-microsoft-com:vml" Requires="v">
                <p:oleObj spid="_x0000_s446470" name="Gráfico" r:id="rId5" imgW="5077063" imgH="2876788" progId="Excel.Chart.8">
                  <p:embed/>
                </p:oleObj>
              </mc:Choice>
              <mc:Fallback>
                <p:oleObj name="Gráfico" r:id="rId5" imgW="5077063" imgH="2876788"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382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6469" name="Rectangle 5"/>
          <p:cNvSpPr>
            <a:spLocks noChangeArrowheads="1"/>
          </p:cNvSpPr>
          <p:nvPr/>
        </p:nvSpPr>
        <p:spPr bwMode="auto">
          <a:xfrm>
            <a:off x="0" y="304800"/>
            <a:ext cx="884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000066"/>
                </a:solidFill>
                <a:latin typeface="Arial" charset="0"/>
              </a:rPr>
              <a:t>Evolution on Generic Substitution - Physician Authorization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228600" y="304800"/>
            <a:ext cx="8534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PT" sz="3200" b="1">
                <a:solidFill>
                  <a:srgbClr val="000066"/>
                </a:solidFill>
                <a:latin typeface="Arial" charset="0"/>
              </a:rPr>
              <a:t>Results</a:t>
            </a:r>
          </a:p>
          <a:p>
            <a:pPr algn="ctr"/>
            <a:r>
              <a:rPr lang="pt-PT" sz="3200" b="1">
                <a:solidFill>
                  <a:srgbClr val="000066"/>
                </a:solidFill>
                <a:latin typeface="Arial" charset="0"/>
              </a:rPr>
              <a:t>New active ingredients reimbursed</a:t>
            </a:r>
            <a:endParaRPr lang="en-GB" sz="3200" b="1">
              <a:solidFill>
                <a:srgbClr val="000066"/>
              </a:solidFill>
              <a:latin typeface="Arial" charset="0"/>
            </a:endParaRPr>
          </a:p>
        </p:txBody>
      </p:sp>
      <p:sp>
        <p:nvSpPr>
          <p:cNvPr id="349187" name="Text Box 3"/>
          <p:cNvSpPr txBox="1">
            <a:spLocks noChangeArrowheads="1"/>
          </p:cNvSpPr>
          <p:nvPr/>
        </p:nvSpPr>
        <p:spPr bwMode="auto">
          <a:xfrm>
            <a:off x="609600" y="2362200"/>
            <a:ext cx="78486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endParaRPr lang="en-GB" sz="2400" b="1" u="sng"/>
          </a:p>
        </p:txBody>
      </p:sp>
      <p:graphicFrame>
        <p:nvGraphicFramePr>
          <p:cNvPr id="349188" name="Object 4"/>
          <p:cNvGraphicFramePr>
            <a:graphicFrameLocks noChangeAspect="1"/>
          </p:cNvGraphicFramePr>
          <p:nvPr/>
        </p:nvGraphicFramePr>
        <p:xfrm>
          <a:off x="457200" y="1524000"/>
          <a:ext cx="8229600" cy="4343400"/>
        </p:xfrm>
        <a:graphic>
          <a:graphicData uri="http://schemas.openxmlformats.org/presentationml/2006/ole">
            <mc:AlternateContent xmlns:mc="http://schemas.openxmlformats.org/markup-compatibility/2006">
              <mc:Choice xmlns:v="urn:schemas-microsoft-com:vml" Requires="v">
                <p:oleObj spid="_x0000_s349189" name="Gráfico" r:id="rId5" imgW="7182088" imgH="3514963" progId="Excel.Chart.8">
                  <p:embed/>
                </p:oleObj>
              </mc:Choice>
              <mc:Fallback>
                <p:oleObj name="Gráfico" r:id="rId5" imgW="7182088" imgH="3514963"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457200" y="304800"/>
            <a:ext cx="830580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pt-PT" sz="2800" b="1">
                <a:solidFill>
                  <a:srgbClr val="000066"/>
                </a:solidFill>
                <a:latin typeface="Arial" charset="0"/>
              </a:rPr>
              <a:t>Results</a:t>
            </a:r>
          </a:p>
          <a:p>
            <a:pPr algn="ctr">
              <a:spcBef>
                <a:spcPct val="10000"/>
              </a:spcBef>
            </a:pPr>
            <a:r>
              <a:rPr lang="pt-PT" sz="2400" b="1">
                <a:solidFill>
                  <a:srgbClr val="000066"/>
                </a:solidFill>
                <a:latin typeface="Arial" charset="0"/>
              </a:rPr>
              <a:t>Timeframes </a:t>
            </a:r>
            <a:endParaRPr lang="en-GB" sz="2400" b="1">
              <a:solidFill>
                <a:srgbClr val="000066"/>
              </a:solidFill>
              <a:latin typeface="Arial" charset="0"/>
            </a:endParaRPr>
          </a:p>
        </p:txBody>
      </p:sp>
      <p:sp>
        <p:nvSpPr>
          <p:cNvPr id="393219" name="Rectangle 3"/>
          <p:cNvSpPr>
            <a:spLocks noChangeArrowheads="1"/>
          </p:cNvSpPr>
          <p:nvPr/>
        </p:nvSpPr>
        <p:spPr bwMode="auto">
          <a:xfrm>
            <a:off x="457200" y="1752600"/>
            <a:ext cx="8077200" cy="33401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lvl="1" eaLnBrk="1" hangingPunct="1">
              <a:lnSpc>
                <a:spcPct val="120000"/>
              </a:lnSpc>
              <a:spcBef>
                <a:spcPct val="20000"/>
              </a:spcBef>
            </a:pPr>
            <a:r>
              <a:rPr lang="pt-PT" sz="2800">
                <a:solidFill>
                  <a:srgbClr val="000066"/>
                </a:solidFill>
                <a:latin typeface="Arial" charset="0"/>
                <a:cs typeface="Times New Roman" charset="0"/>
              </a:rPr>
              <a:t>Generics evaluation timeframes for authorisation and reimbursement were significantly reduced from 2002 to 2005.</a:t>
            </a:r>
          </a:p>
          <a:p>
            <a:pPr lvl="1" eaLnBrk="1" hangingPunct="1">
              <a:lnSpc>
                <a:spcPct val="120000"/>
              </a:lnSpc>
              <a:spcBef>
                <a:spcPct val="20000"/>
              </a:spcBef>
            </a:pPr>
            <a:r>
              <a:rPr lang="pt-PT" sz="2800">
                <a:solidFill>
                  <a:srgbClr val="000066"/>
                </a:solidFill>
                <a:latin typeface="Arial" charset="0"/>
                <a:cs typeface="Times New Roman" charset="0"/>
              </a:rPr>
              <a:t>Today a generic application takes approximately 30 weekdays for conclusion</a:t>
            </a:r>
          </a:p>
          <a:p>
            <a:pPr lvl="1" eaLnBrk="1" hangingPunct="1">
              <a:lnSpc>
                <a:spcPct val="120000"/>
              </a:lnSpc>
              <a:spcBef>
                <a:spcPct val="20000"/>
              </a:spcBef>
            </a:pPr>
            <a:r>
              <a:rPr lang="pt-PT" sz="2800">
                <a:solidFill>
                  <a:srgbClr val="000066"/>
                </a:solidFill>
                <a:latin typeface="Arial" charset="0"/>
                <a:cs typeface="Times New Roman" charset="0"/>
              </a:rPr>
              <a:t>(47 days in 2002).</a:t>
            </a:r>
          </a:p>
        </p:txBody>
      </p:sp>
      <p:sp>
        <p:nvSpPr>
          <p:cNvPr id="393220" name="Text Box 4"/>
          <p:cNvSpPr txBox="1">
            <a:spLocks noChangeArrowheads="1"/>
          </p:cNvSpPr>
          <p:nvPr/>
        </p:nvSpPr>
        <p:spPr bwMode="auto">
          <a:xfrm>
            <a:off x="1371600" y="5867400"/>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PT" sz="2000" i="1">
                <a:solidFill>
                  <a:srgbClr val="000066"/>
                </a:solidFill>
                <a:latin typeface="Arial" charset="0"/>
              </a:rPr>
              <a:t>Evaluation timeframes available at www.infarmed.pt</a:t>
            </a:r>
            <a:endParaRPr lang="en-GB" sz="2000" i="1">
              <a:solidFill>
                <a:srgbClr val="000066"/>
              </a:solidFill>
              <a:latin typeface="Arial"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Text Box 3"/>
          <p:cNvSpPr txBox="1">
            <a:spLocks noChangeArrowheads="1"/>
          </p:cNvSpPr>
          <p:nvPr/>
        </p:nvSpPr>
        <p:spPr bwMode="auto">
          <a:xfrm>
            <a:off x="1447800" y="395288"/>
            <a:ext cx="6324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pPr>
            <a:r>
              <a:rPr lang="pt-PT" sz="2800" b="1">
                <a:solidFill>
                  <a:srgbClr val="000066"/>
                </a:solidFill>
                <a:latin typeface="Arial" charset="0"/>
              </a:rPr>
              <a:t>Perspectives</a:t>
            </a:r>
          </a:p>
          <a:p>
            <a:pPr algn="ctr" eaLnBrk="1" hangingPunct="1">
              <a:lnSpc>
                <a:spcPct val="90000"/>
              </a:lnSpc>
              <a:spcBef>
                <a:spcPct val="50000"/>
              </a:spcBef>
            </a:pPr>
            <a:r>
              <a:rPr lang="cs-CZ" sz="2400" b="1">
                <a:solidFill>
                  <a:srgbClr val="000066"/>
                </a:solidFill>
                <a:latin typeface="Arial" charset="0"/>
              </a:rPr>
              <a:t>Market developme</a:t>
            </a:r>
            <a:r>
              <a:rPr lang="pt-PT" sz="2400" b="1">
                <a:solidFill>
                  <a:srgbClr val="000066"/>
                </a:solidFill>
                <a:latin typeface="Arial" charset="0"/>
              </a:rPr>
              <a:t>nt</a:t>
            </a:r>
          </a:p>
        </p:txBody>
      </p:sp>
      <p:sp>
        <p:nvSpPr>
          <p:cNvPr id="329732" name="Rectangle 4"/>
          <p:cNvSpPr>
            <a:spLocks noChangeArrowheads="1"/>
          </p:cNvSpPr>
          <p:nvPr/>
        </p:nvSpPr>
        <p:spPr bwMode="auto">
          <a:xfrm>
            <a:off x="914400" y="1924050"/>
            <a:ext cx="7620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40000"/>
              </a:lnSpc>
              <a:spcBef>
                <a:spcPct val="50000"/>
              </a:spcBef>
            </a:pPr>
            <a:r>
              <a:rPr lang="pt-PT" sz="2400" b="1">
                <a:solidFill>
                  <a:srgbClr val="000066"/>
                </a:solidFill>
                <a:latin typeface="Arial" charset="0"/>
              </a:rPr>
              <a:t>There is a high potential for the Portuguese generics market and the pharmaceutical Industry as more than 50% of the reimbursed active ingredients have lost their patent  and have no generic medicines marketed so far.</a:t>
            </a:r>
            <a:endParaRPr lang="en-GB" sz="2400" b="1">
              <a:solidFill>
                <a:srgbClr val="000066"/>
              </a:solidFill>
              <a:latin typeface="Arial"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685800" y="1905000"/>
            <a:ext cx="7772400" cy="1676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gn="ctr">
              <a:lnSpc>
                <a:spcPct val="140000"/>
              </a:lnSpc>
              <a:buFontTx/>
              <a:buNone/>
            </a:pPr>
            <a:r>
              <a:rPr lang="pt-PT" sz="5400" b="1">
                <a:solidFill>
                  <a:srgbClr val="000066"/>
                </a:solidFill>
                <a:latin typeface="Arial" charset="0"/>
              </a:rPr>
              <a:t>CURRENT ISSUES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a:xfrm>
            <a:off x="533400" y="1905000"/>
            <a:ext cx="8001000" cy="3124200"/>
          </a:xfrm>
        </p:spPr>
        <p:txBody>
          <a:bodyPr/>
          <a:lstStyle/>
          <a:p>
            <a:pPr algn="just">
              <a:lnSpc>
                <a:spcPct val="120000"/>
              </a:lnSpc>
              <a:buFontTx/>
              <a:buNone/>
            </a:pPr>
            <a:r>
              <a:rPr lang="pt-PT" sz="2600" b="1">
                <a:solidFill>
                  <a:srgbClr val="000066"/>
                </a:solidFill>
                <a:latin typeface="Arial" charset="0"/>
              </a:rPr>
              <a:t>	</a:t>
            </a:r>
            <a:r>
              <a:rPr lang="en-GB" sz="2600" b="1">
                <a:solidFill>
                  <a:srgbClr val="000066"/>
                </a:solidFill>
                <a:latin typeface="Arial" charset="0"/>
              </a:rPr>
              <a:t>National competent authority for the evaluation, authorisation, reimbursement evaluation and control of medicinal products for human and veterinary use and other health technologies, assuring its quality, safety and efficacy, preventing risks and promoting their safe and rational use.</a:t>
            </a:r>
          </a:p>
        </p:txBody>
      </p:sp>
      <p:sp>
        <p:nvSpPr>
          <p:cNvPr id="354307" name="Rectangle 3"/>
          <p:cNvSpPr>
            <a:spLocks noGrp="1" noChangeArrowheads="1"/>
          </p:cNvSpPr>
          <p:nvPr>
            <p:ph type="title"/>
          </p:nvPr>
        </p:nvSpPr>
        <p:spPr>
          <a:xfrm>
            <a:off x="1828800" y="533400"/>
            <a:ext cx="5181600" cy="8382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r>
              <a:rPr lang="pt-PT" sz="3200" b="1">
                <a:solidFill>
                  <a:srgbClr val="000066"/>
                </a:solidFill>
                <a:latin typeface="Arial" charset="0"/>
              </a:rPr>
              <a:t>INFARMED</a:t>
            </a:r>
            <a:br>
              <a:rPr lang="pt-PT" sz="3200" b="1">
                <a:solidFill>
                  <a:srgbClr val="000066"/>
                </a:solidFill>
                <a:latin typeface="Arial" charset="0"/>
              </a:rPr>
            </a:br>
            <a:r>
              <a:rPr lang="pt-PT" sz="3200">
                <a:solidFill>
                  <a:srgbClr val="000066"/>
                </a:solidFill>
                <a:latin typeface="Arial" charset="0"/>
              </a:rPr>
              <a:t>Mission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2"/>
          <p:cNvSpPr txBox="1">
            <a:spLocks noChangeArrowheads="1"/>
          </p:cNvSpPr>
          <p:nvPr/>
        </p:nvSpPr>
        <p:spPr bwMode="auto">
          <a:xfrm>
            <a:off x="762000" y="43815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pPr>
            <a:r>
              <a:rPr lang="pt-PT" sz="2800" b="1">
                <a:solidFill>
                  <a:srgbClr val="000066"/>
                </a:solidFill>
                <a:latin typeface="Arial" charset="0"/>
              </a:rPr>
              <a:t>Government goals to the medicines sector</a:t>
            </a:r>
          </a:p>
        </p:txBody>
      </p:sp>
      <p:sp>
        <p:nvSpPr>
          <p:cNvPr id="374787" name="Rectangle 3"/>
          <p:cNvSpPr>
            <a:spLocks noChangeArrowheads="1"/>
          </p:cNvSpPr>
          <p:nvPr/>
        </p:nvSpPr>
        <p:spPr bwMode="auto">
          <a:xfrm>
            <a:off x="914400" y="1524000"/>
            <a:ext cx="7620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pPr>
            <a:endParaRPr lang="en-GB" sz="2400">
              <a:solidFill>
                <a:srgbClr val="000066"/>
              </a:solidFill>
              <a:latin typeface="Arial" charset="0"/>
            </a:endParaRPr>
          </a:p>
        </p:txBody>
      </p:sp>
      <p:sp>
        <p:nvSpPr>
          <p:cNvPr id="374788" name="Rectangle 4"/>
          <p:cNvSpPr>
            <a:spLocks noChangeArrowheads="1"/>
          </p:cNvSpPr>
          <p:nvPr/>
        </p:nvSpPr>
        <p:spPr bwMode="auto">
          <a:xfrm>
            <a:off x="457200" y="1371600"/>
            <a:ext cx="83058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40000"/>
              </a:lnSpc>
              <a:spcBef>
                <a:spcPct val="10000"/>
              </a:spcBef>
              <a:buFontTx/>
              <a:buChar char="•"/>
            </a:pPr>
            <a:r>
              <a:rPr lang="pt-PT" sz="2400" b="1">
                <a:solidFill>
                  <a:srgbClr val="000066"/>
                </a:solidFill>
                <a:latin typeface="Arial" charset="0"/>
                <a:cs typeface="Arial" charset="0"/>
              </a:rPr>
              <a:t> </a:t>
            </a:r>
            <a:r>
              <a:rPr lang="pt-PT" sz="2600" b="1">
                <a:solidFill>
                  <a:srgbClr val="000066"/>
                </a:solidFill>
                <a:latin typeface="Arial" charset="0"/>
                <a:cs typeface="Arial" charset="0"/>
              </a:rPr>
              <a:t>Extend the sales of medicines to other</a:t>
            </a:r>
          </a:p>
          <a:p>
            <a:pPr eaLnBrk="1" hangingPunct="1">
              <a:lnSpc>
                <a:spcPct val="140000"/>
              </a:lnSpc>
              <a:spcBef>
                <a:spcPct val="10000"/>
              </a:spcBef>
            </a:pPr>
            <a:r>
              <a:rPr lang="pt-PT" sz="2600" b="1">
                <a:solidFill>
                  <a:srgbClr val="000066"/>
                </a:solidFill>
                <a:latin typeface="Arial" charset="0"/>
                <a:cs typeface="Arial" charset="0"/>
              </a:rPr>
              <a:t>alternative sales outlets than pharmacies;</a:t>
            </a:r>
          </a:p>
          <a:p>
            <a:pPr eaLnBrk="1" hangingPunct="1">
              <a:lnSpc>
                <a:spcPct val="140000"/>
              </a:lnSpc>
              <a:spcBef>
                <a:spcPct val="10000"/>
              </a:spcBef>
              <a:buFontTx/>
              <a:buChar char="•"/>
            </a:pPr>
            <a:r>
              <a:rPr lang="pt-PT" sz="2600" b="1">
                <a:solidFill>
                  <a:srgbClr val="000066"/>
                </a:solidFill>
                <a:latin typeface="Arial" charset="0"/>
                <a:cs typeface="Arial" charset="0"/>
              </a:rPr>
              <a:t> Review the current reimbursement system;</a:t>
            </a:r>
            <a:endParaRPr lang="en-GB" sz="2600" b="1">
              <a:solidFill>
                <a:srgbClr val="000066"/>
              </a:solidFill>
              <a:latin typeface="Arial" charset="0"/>
            </a:endParaRPr>
          </a:p>
          <a:p>
            <a:pPr algn="just" eaLnBrk="1" hangingPunct="1">
              <a:lnSpc>
                <a:spcPct val="140000"/>
              </a:lnSpc>
              <a:spcBef>
                <a:spcPct val="10000"/>
              </a:spcBef>
              <a:buFontTx/>
              <a:buChar char="•"/>
            </a:pPr>
            <a:r>
              <a:rPr lang="pt-PT" sz="2600" b="1">
                <a:solidFill>
                  <a:srgbClr val="000066"/>
                </a:solidFill>
                <a:latin typeface="Arial" charset="0"/>
                <a:cs typeface="Arial" charset="0"/>
              </a:rPr>
              <a:t> Extend INN prescribing to all medicines reimbursed by the State</a:t>
            </a:r>
            <a:r>
              <a:rPr lang="en-GB" sz="2600" b="1">
                <a:solidFill>
                  <a:srgbClr val="000066"/>
                </a:solidFill>
                <a:latin typeface="Arial" charset="0"/>
                <a:cs typeface="Arial" charset="0"/>
              </a:rPr>
              <a:t>;</a:t>
            </a:r>
            <a:endParaRPr lang="en-GB" sz="2600" b="1">
              <a:solidFill>
                <a:srgbClr val="000066"/>
              </a:solidFill>
              <a:latin typeface="Arial" charset="0"/>
            </a:endParaRPr>
          </a:p>
          <a:p>
            <a:pPr algn="just" eaLnBrk="1" hangingPunct="1">
              <a:lnSpc>
                <a:spcPct val="140000"/>
              </a:lnSpc>
              <a:spcBef>
                <a:spcPct val="10000"/>
              </a:spcBef>
              <a:buFontTx/>
              <a:buChar char="•"/>
            </a:pPr>
            <a:r>
              <a:rPr lang="pt-PT" sz="2600" b="1">
                <a:solidFill>
                  <a:srgbClr val="000066"/>
                </a:solidFill>
                <a:latin typeface="Arial" charset="0"/>
                <a:cs typeface="Arial" charset="0"/>
              </a:rPr>
              <a:t> Review the reference Pricing System</a:t>
            </a:r>
            <a:r>
              <a:rPr lang="en-GB" sz="2600" b="1">
                <a:solidFill>
                  <a:srgbClr val="000066"/>
                </a:solidFill>
                <a:latin typeface="Arial" charset="0"/>
                <a:cs typeface="Arial" charset="0"/>
              </a:rPr>
              <a:t>;</a:t>
            </a:r>
            <a:endParaRPr lang="en-GB" sz="2600" b="1">
              <a:solidFill>
                <a:srgbClr val="000066"/>
              </a:solidFill>
              <a:latin typeface="Arial" charset="0"/>
            </a:endParaRPr>
          </a:p>
          <a:p>
            <a:pPr algn="just" eaLnBrk="1" hangingPunct="1">
              <a:lnSpc>
                <a:spcPct val="140000"/>
              </a:lnSpc>
              <a:spcBef>
                <a:spcPct val="10000"/>
              </a:spcBef>
              <a:buFontTx/>
              <a:buChar char="•"/>
            </a:pPr>
            <a:r>
              <a:rPr lang="pt-PT" sz="2600" b="1">
                <a:solidFill>
                  <a:srgbClr val="000066"/>
                </a:solidFill>
                <a:latin typeface="Arial" charset="0"/>
                <a:cs typeface="Arial" charset="0"/>
              </a:rPr>
              <a:t> Re-evaluate medicines marketing fees</a:t>
            </a:r>
            <a:r>
              <a:rPr lang="en-GB" sz="2600" b="1">
                <a:solidFill>
                  <a:srgbClr val="000066"/>
                </a:solidFill>
                <a:latin typeface="Arial" charset="0"/>
                <a:cs typeface="Arial" charset="0"/>
              </a:rPr>
              <a:t>;</a:t>
            </a:r>
            <a:endParaRPr lang="en-GB" sz="2600" b="1">
              <a:solidFill>
                <a:srgbClr val="000066"/>
              </a:solidFill>
              <a:latin typeface="Arial"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685800" y="36195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pPr>
            <a:r>
              <a:rPr lang="pt-PT" sz="2800" b="1">
                <a:solidFill>
                  <a:srgbClr val="000066"/>
                </a:solidFill>
                <a:latin typeface="Arial" charset="0"/>
              </a:rPr>
              <a:t>Government goals to the medicines sector</a:t>
            </a:r>
          </a:p>
        </p:txBody>
      </p:sp>
      <p:sp>
        <p:nvSpPr>
          <p:cNvPr id="403459" name="Rectangle 3"/>
          <p:cNvSpPr>
            <a:spLocks noChangeArrowheads="1"/>
          </p:cNvSpPr>
          <p:nvPr/>
        </p:nvSpPr>
        <p:spPr bwMode="auto">
          <a:xfrm>
            <a:off x="914400" y="1524000"/>
            <a:ext cx="7620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pPr>
            <a:endParaRPr lang="en-GB" sz="2400">
              <a:solidFill>
                <a:srgbClr val="000066"/>
              </a:solidFill>
              <a:latin typeface="Arial" charset="0"/>
            </a:endParaRPr>
          </a:p>
        </p:txBody>
      </p:sp>
      <p:sp>
        <p:nvSpPr>
          <p:cNvPr id="403460" name="Rectangle 4"/>
          <p:cNvSpPr>
            <a:spLocks noChangeArrowheads="1"/>
          </p:cNvSpPr>
          <p:nvPr/>
        </p:nvSpPr>
        <p:spPr bwMode="auto">
          <a:xfrm>
            <a:off x="533400" y="1066800"/>
            <a:ext cx="80772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40000"/>
              </a:spcBef>
              <a:buFontTx/>
              <a:buChar char="•"/>
            </a:pPr>
            <a:r>
              <a:rPr lang="pt-PT" sz="2400" b="1">
                <a:solidFill>
                  <a:srgbClr val="000066"/>
                </a:solidFill>
                <a:latin typeface="Arial" charset="0"/>
                <a:cs typeface="Arial" charset="0"/>
              </a:rPr>
              <a:t> </a:t>
            </a:r>
            <a:r>
              <a:rPr lang="pt-PT" sz="2600" b="1">
                <a:solidFill>
                  <a:srgbClr val="000066"/>
                </a:solidFill>
                <a:latin typeface="Arial" charset="0"/>
                <a:cs typeface="Arial" charset="0"/>
              </a:rPr>
              <a:t>Establish a protocol between the State and the Industry to control State expenduture with medicines</a:t>
            </a:r>
            <a:r>
              <a:rPr lang="en-GB" sz="2600" b="1">
                <a:solidFill>
                  <a:srgbClr val="000066"/>
                </a:solidFill>
                <a:latin typeface="Arial" charset="0"/>
                <a:cs typeface="Arial" charset="0"/>
              </a:rPr>
              <a:t>;</a:t>
            </a:r>
            <a:endParaRPr lang="en-GB" sz="2600" b="1">
              <a:solidFill>
                <a:srgbClr val="000066"/>
              </a:solidFill>
              <a:latin typeface="Arial" charset="0"/>
            </a:endParaRPr>
          </a:p>
          <a:p>
            <a:pPr algn="just" eaLnBrk="1" hangingPunct="1">
              <a:lnSpc>
                <a:spcPct val="120000"/>
              </a:lnSpc>
              <a:spcBef>
                <a:spcPct val="40000"/>
              </a:spcBef>
              <a:buFontTx/>
              <a:buChar char="•"/>
            </a:pPr>
            <a:r>
              <a:rPr lang="pt-PT" sz="2600" b="1">
                <a:solidFill>
                  <a:srgbClr val="000066"/>
                </a:solidFill>
                <a:latin typeface="Arial" charset="0"/>
                <a:cs typeface="Arial" charset="0"/>
              </a:rPr>
              <a:t> </a:t>
            </a:r>
            <a:r>
              <a:rPr lang="en-GB" sz="2600" b="1">
                <a:solidFill>
                  <a:srgbClr val="000066"/>
                </a:solidFill>
                <a:latin typeface="Arial" charset="0"/>
                <a:cs typeface="Arial" charset="0"/>
              </a:rPr>
              <a:t>Adopt</a:t>
            </a:r>
            <a:r>
              <a:rPr lang="pt-PT" sz="2600" b="1">
                <a:solidFill>
                  <a:srgbClr val="000066"/>
                </a:solidFill>
                <a:latin typeface="Arial" charset="0"/>
                <a:cs typeface="Arial" charset="0"/>
              </a:rPr>
              <a:t> electronic prescription</a:t>
            </a:r>
            <a:r>
              <a:rPr lang="en-GB" sz="2600" b="1">
                <a:solidFill>
                  <a:srgbClr val="000066"/>
                </a:solidFill>
                <a:latin typeface="Arial" charset="0"/>
                <a:cs typeface="Arial" charset="0"/>
              </a:rPr>
              <a:t>;</a:t>
            </a:r>
            <a:endParaRPr lang="en-GB" sz="2600" b="1">
              <a:solidFill>
                <a:srgbClr val="000066"/>
              </a:solidFill>
              <a:latin typeface="Arial" charset="0"/>
            </a:endParaRPr>
          </a:p>
          <a:p>
            <a:pPr algn="just" eaLnBrk="1" hangingPunct="1">
              <a:lnSpc>
                <a:spcPct val="120000"/>
              </a:lnSpc>
              <a:spcBef>
                <a:spcPct val="40000"/>
              </a:spcBef>
              <a:buFontTx/>
              <a:buChar char="•"/>
            </a:pPr>
            <a:r>
              <a:rPr lang="pt-PT" sz="2600" b="1">
                <a:solidFill>
                  <a:srgbClr val="000066"/>
                </a:solidFill>
                <a:latin typeface="Arial" charset="0"/>
                <a:cs typeface="Arial" charset="0"/>
              </a:rPr>
              <a:t> Strengthen inspection actions on medicines promotion made to prescribers and in pharmacies; </a:t>
            </a:r>
          </a:p>
          <a:p>
            <a:pPr algn="just" eaLnBrk="1" hangingPunct="1">
              <a:lnSpc>
                <a:spcPct val="120000"/>
              </a:lnSpc>
              <a:spcBef>
                <a:spcPct val="40000"/>
              </a:spcBef>
              <a:buFontTx/>
              <a:buChar char="•"/>
            </a:pPr>
            <a:r>
              <a:rPr lang="pt-PT" sz="2600" b="1">
                <a:solidFill>
                  <a:srgbClr val="000066"/>
                </a:solidFill>
                <a:latin typeface="Arial" charset="0"/>
                <a:cs typeface="Arial" charset="0"/>
              </a:rPr>
              <a:t> Launch a programme to improve the quality of prescription</a:t>
            </a:r>
            <a:r>
              <a:rPr lang="en-GB" sz="2600" b="1">
                <a:solidFill>
                  <a:srgbClr val="000066"/>
                </a:solidFill>
                <a:latin typeface="Arial" charset="0"/>
                <a:cs typeface="Arial" charset="0"/>
              </a:rPr>
              <a:t>;</a:t>
            </a:r>
            <a:endParaRPr lang="en-GB" sz="2600" b="1">
              <a:solidFill>
                <a:srgbClr val="000066"/>
              </a:solidFill>
              <a:latin typeface="Arial"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 Box 2050"/>
          <p:cNvSpPr txBox="1">
            <a:spLocks noChangeArrowheads="1"/>
          </p:cNvSpPr>
          <p:nvPr/>
        </p:nvSpPr>
        <p:spPr bwMode="auto">
          <a:xfrm>
            <a:off x="1447800" y="395288"/>
            <a:ext cx="6324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pPr>
            <a:r>
              <a:rPr lang="pt-PT" sz="3200" b="1">
                <a:solidFill>
                  <a:srgbClr val="000066"/>
                </a:solidFill>
                <a:latin typeface="Arial" charset="0"/>
              </a:rPr>
              <a:t>Current Issues</a:t>
            </a:r>
          </a:p>
        </p:txBody>
      </p:sp>
      <p:sp>
        <p:nvSpPr>
          <p:cNvPr id="395267" name="Rectangle 2051"/>
          <p:cNvSpPr>
            <a:spLocks noChangeArrowheads="1"/>
          </p:cNvSpPr>
          <p:nvPr/>
        </p:nvSpPr>
        <p:spPr bwMode="auto">
          <a:xfrm>
            <a:off x="914400" y="1524000"/>
            <a:ext cx="7620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pPr>
            <a:endParaRPr lang="en-GB" sz="2400">
              <a:solidFill>
                <a:srgbClr val="000066"/>
              </a:solidFill>
              <a:latin typeface="Arial" charset="0"/>
            </a:endParaRPr>
          </a:p>
        </p:txBody>
      </p:sp>
      <p:sp>
        <p:nvSpPr>
          <p:cNvPr id="395268" name="Rectangle 2052"/>
          <p:cNvSpPr>
            <a:spLocks noChangeArrowheads="1"/>
          </p:cNvSpPr>
          <p:nvPr/>
        </p:nvSpPr>
        <p:spPr bwMode="auto">
          <a:xfrm>
            <a:off x="533400" y="1130300"/>
            <a:ext cx="80772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40000"/>
              </a:spcBef>
            </a:pPr>
            <a:endParaRPr lang="pt-PT" sz="2800" b="1">
              <a:solidFill>
                <a:srgbClr val="000066"/>
              </a:solidFill>
              <a:latin typeface="Arial" charset="0"/>
            </a:endParaRPr>
          </a:p>
          <a:p>
            <a:pPr eaLnBrk="1" hangingPunct="1">
              <a:spcBef>
                <a:spcPct val="40000"/>
              </a:spcBef>
              <a:buFontTx/>
              <a:buChar char="•"/>
            </a:pPr>
            <a:r>
              <a:rPr lang="pt-PT" sz="2800" b="1">
                <a:solidFill>
                  <a:srgbClr val="000066"/>
                </a:solidFill>
                <a:latin typeface="Arial" charset="0"/>
              </a:rPr>
              <a:t> </a:t>
            </a:r>
            <a:r>
              <a:rPr lang="pt-PT" sz="2600" b="1">
                <a:solidFill>
                  <a:srgbClr val="000066"/>
                </a:solidFill>
                <a:latin typeface="Arial" charset="0"/>
              </a:rPr>
              <a:t>Recently published study on the evaluation of the Portuguese  reimbursement and pricing system;</a:t>
            </a:r>
          </a:p>
          <a:p>
            <a:pPr eaLnBrk="1" hangingPunct="1">
              <a:spcBef>
                <a:spcPct val="40000"/>
              </a:spcBef>
              <a:buFontTx/>
              <a:buChar char="•"/>
            </a:pPr>
            <a:r>
              <a:rPr lang="pt-PT" sz="2600" b="1">
                <a:solidFill>
                  <a:srgbClr val="000066"/>
                </a:solidFill>
                <a:latin typeface="Arial" charset="0"/>
              </a:rPr>
              <a:t> Possible changes in the Reimbursement Reference Pricing System;</a:t>
            </a:r>
          </a:p>
          <a:p>
            <a:pPr eaLnBrk="1" hangingPunct="1">
              <a:spcBef>
                <a:spcPct val="40000"/>
              </a:spcBef>
              <a:buFontTx/>
              <a:buChar char="•"/>
            </a:pPr>
            <a:r>
              <a:rPr lang="pt-PT" sz="2600" b="1">
                <a:solidFill>
                  <a:srgbClr val="000066"/>
                </a:solidFill>
                <a:latin typeface="Arial" charset="0"/>
              </a:rPr>
              <a:t> Possible changes in the Pricing System;</a:t>
            </a:r>
          </a:p>
          <a:p>
            <a:pPr eaLnBrk="1" hangingPunct="1">
              <a:spcBef>
                <a:spcPct val="40000"/>
              </a:spcBef>
              <a:buFontTx/>
              <a:buChar char="•"/>
            </a:pPr>
            <a:r>
              <a:rPr lang="pt-PT" sz="2600" b="1">
                <a:solidFill>
                  <a:srgbClr val="000066"/>
                </a:solidFill>
                <a:latin typeface="Arial" charset="0"/>
              </a:rPr>
              <a:t> Possible review of the reimbursement system.</a:t>
            </a:r>
            <a:endParaRPr lang="en-GB" sz="2600" b="1">
              <a:solidFill>
                <a:srgbClr val="000066"/>
              </a:solidFill>
              <a:latin typeface="Arial"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1447800" y="395288"/>
            <a:ext cx="6324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pPr>
            <a:r>
              <a:rPr lang="pt-PT" sz="3200" b="1">
                <a:solidFill>
                  <a:srgbClr val="000066"/>
                </a:solidFill>
                <a:latin typeface="Arial" charset="0"/>
              </a:rPr>
              <a:t>Current Issues</a:t>
            </a:r>
          </a:p>
        </p:txBody>
      </p:sp>
      <p:sp>
        <p:nvSpPr>
          <p:cNvPr id="388099" name="Rectangle 3"/>
          <p:cNvSpPr>
            <a:spLocks noChangeArrowheads="1"/>
          </p:cNvSpPr>
          <p:nvPr/>
        </p:nvSpPr>
        <p:spPr bwMode="auto">
          <a:xfrm>
            <a:off x="914400" y="1524000"/>
            <a:ext cx="7620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pPr>
            <a:endParaRPr lang="en-GB" sz="2400">
              <a:solidFill>
                <a:srgbClr val="000066"/>
              </a:solidFill>
              <a:latin typeface="Arial" charset="0"/>
            </a:endParaRPr>
          </a:p>
        </p:txBody>
      </p:sp>
      <p:sp>
        <p:nvSpPr>
          <p:cNvPr id="388100" name="Rectangle 4"/>
          <p:cNvSpPr>
            <a:spLocks noChangeArrowheads="1"/>
          </p:cNvSpPr>
          <p:nvPr/>
        </p:nvSpPr>
        <p:spPr bwMode="auto">
          <a:xfrm>
            <a:off x="533400" y="1066800"/>
            <a:ext cx="807720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40000"/>
              </a:spcBef>
              <a:buFontTx/>
              <a:buChar char="•"/>
            </a:pPr>
            <a:endParaRPr lang="pt-PT" sz="2400">
              <a:solidFill>
                <a:srgbClr val="000066"/>
              </a:solidFill>
              <a:latin typeface="Arial" charset="0"/>
            </a:endParaRPr>
          </a:p>
          <a:p>
            <a:pPr eaLnBrk="1" hangingPunct="1">
              <a:spcBef>
                <a:spcPct val="40000"/>
              </a:spcBef>
              <a:buFontTx/>
              <a:buChar char="•"/>
            </a:pPr>
            <a:r>
              <a:rPr lang="pt-PT" sz="2800" b="1">
                <a:solidFill>
                  <a:srgbClr val="000066"/>
                </a:solidFill>
                <a:latin typeface="Arial" charset="0"/>
              </a:rPr>
              <a:t> </a:t>
            </a:r>
            <a:r>
              <a:rPr lang="pt-PT" sz="2600" b="1">
                <a:solidFill>
                  <a:srgbClr val="000066"/>
                </a:solidFill>
                <a:latin typeface="Arial" charset="0"/>
              </a:rPr>
              <a:t>New Medicines Act </a:t>
            </a:r>
          </a:p>
          <a:p>
            <a:pPr lvl="1" eaLnBrk="1" hangingPunct="1">
              <a:spcBef>
                <a:spcPct val="40000"/>
              </a:spcBef>
              <a:buFont typeface="Wingdings" pitchFamily="2" charset="2"/>
              <a:buChar char="Ø"/>
            </a:pPr>
            <a:r>
              <a:rPr lang="pt-PT" sz="2600" b="1">
                <a:solidFill>
                  <a:srgbClr val="000066"/>
                </a:solidFill>
                <a:latin typeface="Arial" charset="0"/>
              </a:rPr>
              <a:t> Implementing EU Legislation</a:t>
            </a:r>
          </a:p>
          <a:p>
            <a:pPr lvl="1" eaLnBrk="1" hangingPunct="1">
              <a:spcBef>
                <a:spcPct val="40000"/>
              </a:spcBef>
              <a:buFontTx/>
              <a:buChar char="•"/>
            </a:pPr>
            <a:endParaRPr lang="pt-PT" sz="2600" b="1">
              <a:solidFill>
                <a:srgbClr val="000066"/>
              </a:solidFill>
              <a:latin typeface="Arial" charset="0"/>
            </a:endParaRPr>
          </a:p>
          <a:p>
            <a:pPr eaLnBrk="1" hangingPunct="1">
              <a:buFontTx/>
              <a:buChar char="•"/>
            </a:pPr>
            <a:r>
              <a:rPr lang="pt-PT" sz="2600" b="1">
                <a:solidFill>
                  <a:srgbClr val="000066"/>
                </a:solidFill>
                <a:latin typeface="Arial" charset="0"/>
              </a:rPr>
              <a:t> Development of QualiMED - a Rational Therapy Network including INFARMED and Regional Health Authorities </a:t>
            </a:r>
            <a:endParaRPr lang="en-GB" sz="2600" b="1">
              <a:solidFill>
                <a:srgbClr val="000066"/>
              </a:solidFill>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body" idx="1"/>
          </p:nvPr>
        </p:nvSpPr>
        <p:spPr>
          <a:xfrm>
            <a:off x="304800" y="1371600"/>
            <a:ext cx="3810000" cy="4572000"/>
          </a:xfrm>
        </p:spPr>
        <p:txBody>
          <a:bodyPr/>
          <a:lstStyle/>
          <a:p>
            <a:pPr algn="ctr">
              <a:lnSpc>
                <a:spcPct val="120000"/>
              </a:lnSpc>
              <a:buFontTx/>
              <a:buNone/>
            </a:pPr>
            <a:r>
              <a:rPr lang="pt-PT" sz="2800" b="1">
                <a:solidFill>
                  <a:srgbClr val="000066"/>
                </a:solidFill>
                <a:latin typeface="Arial" charset="0"/>
              </a:rPr>
              <a:t>Areas of Intervention</a:t>
            </a:r>
          </a:p>
          <a:p>
            <a:pPr algn="ctr">
              <a:lnSpc>
                <a:spcPct val="120000"/>
              </a:lnSpc>
              <a:buFontTx/>
              <a:buNone/>
            </a:pPr>
            <a:endParaRPr lang="pt-PT" sz="1400">
              <a:solidFill>
                <a:srgbClr val="000066"/>
              </a:solidFill>
              <a:latin typeface="Arial" charset="0"/>
            </a:endParaRPr>
          </a:p>
          <a:p>
            <a:pPr algn="just">
              <a:lnSpc>
                <a:spcPct val="90000"/>
              </a:lnSpc>
            </a:pPr>
            <a:r>
              <a:rPr lang="pt-PT" sz="2400">
                <a:solidFill>
                  <a:srgbClr val="000066"/>
                </a:solidFill>
                <a:latin typeface="Arial" charset="0"/>
              </a:rPr>
              <a:t>Human Medicinal Products</a:t>
            </a:r>
          </a:p>
          <a:p>
            <a:pPr algn="just">
              <a:lnSpc>
                <a:spcPct val="90000"/>
              </a:lnSpc>
            </a:pPr>
            <a:r>
              <a:rPr lang="pt-PT" sz="2400">
                <a:solidFill>
                  <a:srgbClr val="000066"/>
                </a:solidFill>
                <a:latin typeface="Arial" charset="0"/>
              </a:rPr>
              <a:t>Veterinary Medicinal Products</a:t>
            </a:r>
          </a:p>
          <a:p>
            <a:pPr algn="just">
              <a:lnSpc>
                <a:spcPct val="90000"/>
              </a:lnSpc>
            </a:pPr>
            <a:r>
              <a:rPr lang="pt-PT" sz="2400">
                <a:solidFill>
                  <a:srgbClr val="000066"/>
                </a:solidFill>
                <a:latin typeface="Arial" charset="0"/>
              </a:rPr>
              <a:t>Medical Devices</a:t>
            </a:r>
          </a:p>
          <a:p>
            <a:pPr algn="just">
              <a:lnSpc>
                <a:spcPct val="90000"/>
              </a:lnSpc>
            </a:pPr>
            <a:r>
              <a:rPr lang="pt-PT" sz="2400">
                <a:solidFill>
                  <a:srgbClr val="000066"/>
                </a:solidFill>
                <a:latin typeface="Arial" charset="0"/>
              </a:rPr>
              <a:t>Herbals</a:t>
            </a:r>
          </a:p>
          <a:p>
            <a:pPr algn="just">
              <a:lnSpc>
                <a:spcPct val="90000"/>
              </a:lnSpc>
            </a:pPr>
            <a:r>
              <a:rPr lang="pt-PT" sz="2400">
                <a:solidFill>
                  <a:srgbClr val="000066"/>
                </a:solidFill>
                <a:latin typeface="Arial" charset="0"/>
              </a:rPr>
              <a:t>Homeopathics</a:t>
            </a:r>
          </a:p>
          <a:p>
            <a:pPr algn="just">
              <a:lnSpc>
                <a:spcPct val="90000"/>
              </a:lnSpc>
            </a:pPr>
            <a:r>
              <a:rPr lang="pt-PT" sz="2400">
                <a:solidFill>
                  <a:srgbClr val="000066"/>
                </a:solidFill>
                <a:latin typeface="Arial" charset="0"/>
              </a:rPr>
              <a:t>Cosmetics</a:t>
            </a:r>
          </a:p>
          <a:p>
            <a:pPr algn="just">
              <a:lnSpc>
                <a:spcPct val="90000"/>
              </a:lnSpc>
            </a:pPr>
            <a:endParaRPr lang="pt-PT" sz="2400">
              <a:solidFill>
                <a:srgbClr val="000066"/>
              </a:solidFill>
              <a:latin typeface="Arial" charset="0"/>
            </a:endParaRPr>
          </a:p>
          <a:p>
            <a:pPr algn="just">
              <a:lnSpc>
                <a:spcPct val="90000"/>
              </a:lnSpc>
              <a:buFontTx/>
              <a:buNone/>
            </a:pPr>
            <a:endParaRPr lang="pt-PT" sz="2400">
              <a:solidFill>
                <a:srgbClr val="000066"/>
              </a:solidFill>
              <a:latin typeface="Arial" charset="0"/>
            </a:endParaRPr>
          </a:p>
        </p:txBody>
      </p:sp>
      <p:sp>
        <p:nvSpPr>
          <p:cNvPr id="357379" name="Rectangle 3"/>
          <p:cNvSpPr>
            <a:spLocks noChangeArrowheads="1"/>
          </p:cNvSpPr>
          <p:nvPr/>
        </p:nvSpPr>
        <p:spPr bwMode="auto">
          <a:xfrm>
            <a:off x="1371600" y="304800"/>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pt-PT" sz="3200" b="1">
                <a:solidFill>
                  <a:srgbClr val="000066"/>
                </a:solidFill>
                <a:latin typeface="Arial" charset="0"/>
              </a:rPr>
              <a:t>Areas of Intervention &amp; Activities</a:t>
            </a:r>
            <a:endParaRPr lang="pt-PT" sz="3200" b="1" i="1">
              <a:solidFill>
                <a:srgbClr val="000066"/>
              </a:solidFill>
              <a:latin typeface="Arial" charset="0"/>
            </a:endParaRPr>
          </a:p>
        </p:txBody>
      </p:sp>
      <p:sp>
        <p:nvSpPr>
          <p:cNvPr id="357380" name="Rectangle 4"/>
          <p:cNvSpPr>
            <a:spLocks noChangeArrowheads="1"/>
          </p:cNvSpPr>
          <p:nvPr/>
        </p:nvSpPr>
        <p:spPr bwMode="auto">
          <a:xfrm>
            <a:off x="4343400" y="1371600"/>
            <a:ext cx="449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120000"/>
              </a:lnSpc>
            </a:pPr>
            <a:r>
              <a:rPr lang="pt-PT" sz="2800" b="1">
                <a:solidFill>
                  <a:srgbClr val="000066"/>
                </a:solidFill>
                <a:latin typeface="Arial" charset="0"/>
              </a:rPr>
              <a:t>Activities</a:t>
            </a:r>
          </a:p>
          <a:p>
            <a:pPr marL="457200" indent="-457200">
              <a:buFontTx/>
              <a:buChar char="•"/>
            </a:pPr>
            <a:r>
              <a:rPr lang="en-GB" sz="2000">
                <a:solidFill>
                  <a:srgbClr val="000066"/>
                </a:solidFill>
                <a:latin typeface="Arial" charset="0"/>
              </a:rPr>
              <a:t>Evaluation and authorisation of clinical trials</a:t>
            </a:r>
          </a:p>
          <a:p>
            <a:pPr marL="457200" indent="-457200">
              <a:buFontTx/>
              <a:buChar char="•"/>
            </a:pPr>
            <a:r>
              <a:rPr lang="en-GB" sz="2000">
                <a:solidFill>
                  <a:srgbClr val="000066"/>
                </a:solidFill>
                <a:latin typeface="Arial" charset="0"/>
              </a:rPr>
              <a:t>Evaluation and authorisation of human and veterinary medicines</a:t>
            </a:r>
            <a:endParaRPr lang="pt-PT" sz="2000">
              <a:solidFill>
                <a:srgbClr val="000066"/>
              </a:solidFill>
              <a:latin typeface="Arial" charset="0"/>
            </a:endParaRPr>
          </a:p>
          <a:p>
            <a:pPr marL="457200" indent="-457200">
              <a:buFontTx/>
              <a:buChar char="•"/>
            </a:pPr>
            <a:r>
              <a:rPr lang="en-GB" sz="2000">
                <a:solidFill>
                  <a:srgbClr val="000066"/>
                </a:solidFill>
                <a:latin typeface="Arial" charset="0"/>
              </a:rPr>
              <a:t>Evaluation for reimbursement decisions</a:t>
            </a:r>
            <a:endParaRPr lang="pt-PT" sz="2000">
              <a:solidFill>
                <a:srgbClr val="000066"/>
              </a:solidFill>
              <a:latin typeface="Arial" charset="0"/>
            </a:endParaRPr>
          </a:p>
          <a:p>
            <a:pPr marL="457200" indent="-457200">
              <a:buFontTx/>
              <a:buChar char="•"/>
            </a:pPr>
            <a:r>
              <a:rPr lang="en-GB" sz="2000">
                <a:solidFill>
                  <a:srgbClr val="000066"/>
                </a:solidFill>
                <a:latin typeface="Arial" charset="0"/>
              </a:rPr>
              <a:t>Quality Control Laboratory</a:t>
            </a:r>
            <a:endParaRPr lang="pt-PT" sz="2000">
              <a:solidFill>
                <a:srgbClr val="000066"/>
              </a:solidFill>
              <a:latin typeface="Arial" charset="0"/>
            </a:endParaRPr>
          </a:p>
          <a:p>
            <a:pPr marL="457200" indent="-457200">
              <a:buFontTx/>
              <a:buChar char="•"/>
            </a:pPr>
            <a:r>
              <a:rPr lang="en-GB" sz="2000">
                <a:solidFill>
                  <a:srgbClr val="000066"/>
                </a:solidFill>
                <a:latin typeface="Arial" charset="0"/>
              </a:rPr>
              <a:t>Licensing of pharmaceutical premises</a:t>
            </a:r>
            <a:endParaRPr lang="pt-PT" sz="2000">
              <a:solidFill>
                <a:srgbClr val="000066"/>
              </a:solidFill>
              <a:latin typeface="Arial" charset="0"/>
            </a:endParaRPr>
          </a:p>
          <a:p>
            <a:pPr marL="457200" indent="-457200">
              <a:buFontTx/>
              <a:buChar char="•"/>
            </a:pPr>
            <a:r>
              <a:rPr lang="en-GB" sz="2000">
                <a:solidFill>
                  <a:srgbClr val="000066"/>
                </a:solidFill>
                <a:latin typeface="Arial" charset="0"/>
              </a:rPr>
              <a:t>Inspection GMP, GLP, GCP, …</a:t>
            </a:r>
            <a:endParaRPr lang="pt-PT" sz="2000">
              <a:solidFill>
                <a:srgbClr val="000066"/>
              </a:solidFill>
              <a:latin typeface="Arial" charset="0"/>
            </a:endParaRPr>
          </a:p>
          <a:p>
            <a:pPr marL="457200" indent="-457200">
              <a:buFontTx/>
              <a:buChar char="•"/>
            </a:pPr>
            <a:r>
              <a:rPr lang="en-GB" sz="2000">
                <a:solidFill>
                  <a:srgbClr val="000066"/>
                </a:solidFill>
                <a:latin typeface="Arial" charset="0"/>
              </a:rPr>
              <a:t>Pharmacovigilance</a:t>
            </a:r>
            <a:endParaRPr lang="pt-PT" sz="2000">
              <a:solidFill>
                <a:srgbClr val="000066"/>
              </a:solidFill>
              <a:latin typeface="Arial" charset="0"/>
            </a:endParaRPr>
          </a:p>
          <a:p>
            <a:pPr marL="457200" indent="-457200">
              <a:buFontTx/>
              <a:buChar char="•"/>
            </a:pPr>
            <a:r>
              <a:rPr lang="en-GB" sz="2000">
                <a:solidFill>
                  <a:srgbClr val="000066"/>
                </a:solidFill>
                <a:latin typeface="Arial" charset="0"/>
              </a:rPr>
              <a:t>Information, Communication and Transparency</a:t>
            </a:r>
            <a:endParaRPr lang="pt-PT" sz="2000">
              <a:solidFill>
                <a:srgbClr val="000066"/>
              </a:solidFill>
              <a:latin typeface="Arial" charset="0"/>
            </a:endParaRPr>
          </a:p>
          <a:p>
            <a:pPr marL="457200" indent="-457200">
              <a:buFontTx/>
              <a:buChar char="•"/>
            </a:pPr>
            <a:r>
              <a:rPr lang="en-GB" sz="2000">
                <a:solidFill>
                  <a:srgbClr val="000066"/>
                </a:solidFill>
                <a:latin typeface="Arial" charset="0"/>
              </a:rPr>
              <a:t>Technical and Scientific Commissions (8)</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body" idx="1"/>
          </p:nvPr>
        </p:nvSpPr>
        <p:spPr>
          <a:xfrm>
            <a:off x="685800" y="1600200"/>
            <a:ext cx="7772400" cy="3962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gn="just">
              <a:lnSpc>
                <a:spcPct val="140000"/>
              </a:lnSpc>
            </a:pPr>
            <a:r>
              <a:rPr lang="pt-PT" b="1">
                <a:solidFill>
                  <a:srgbClr val="000066"/>
                </a:solidFill>
                <a:latin typeface="Arial" charset="0"/>
              </a:rPr>
              <a:t>Background</a:t>
            </a:r>
          </a:p>
          <a:p>
            <a:pPr algn="just">
              <a:lnSpc>
                <a:spcPct val="140000"/>
              </a:lnSpc>
            </a:pPr>
            <a:r>
              <a:rPr lang="pt-PT" b="1">
                <a:solidFill>
                  <a:srgbClr val="000066"/>
                </a:solidFill>
                <a:latin typeface="Arial" charset="0"/>
              </a:rPr>
              <a:t>Medicines policy</a:t>
            </a:r>
          </a:p>
          <a:p>
            <a:pPr algn="just">
              <a:lnSpc>
                <a:spcPct val="140000"/>
              </a:lnSpc>
            </a:pPr>
            <a:r>
              <a:rPr lang="pt-PT" b="1">
                <a:solidFill>
                  <a:srgbClr val="000066"/>
                </a:solidFill>
                <a:latin typeface="Arial" charset="0"/>
              </a:rPr>
              <a:t>Results</a:t>
            </a:r>
          </a:p>
          <a:p>
            <a:pPr algn="just">
              <a:lnSpc>
                <a:spcPct val="140000"/>
              </a:lnSpc>
            </a:pPr>
            <a:r>
              <a:rPr lang="pt-PT" b="1">
                <a:solidFill>
                  <a:srgbClr val="000066"/>
                </a:solidFill>
                <a:latin typeface="Arial" charset="0"/>
              </a:rPr>
              <a:t>Current issues</a:t>
            </a:r>
          </a:p>
        </p:txBody>
      </p:sp>
      <p:sp>
        <p:nvSpPr>
          <p:cNvPr id="323587" name="Rectangle 3"/>
          <p:cNvSpPr>
            <a:spLocks noGrp="1" noChangeArrowheads="1"/>
          </p:cNvSpPr>
          <p:nvPr>
            <p:ph type="title"/>
          </p:nvPr>
        </p:nvSpPr>
        <p:spPr>
          <a:xfrm>
            <a:off x="0" y="457200"/>
            <a:ext cx="9144000" cy="579438"/>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t">
            <a:spAutoFit/>
          </a:bodyPr>
          <a:lstStyle/>
          <a:p>
            <a:pPr>
              <a:spcBef>
                <a:spcPct val="50000"/>
              </a:spcBef>
            </a:pPr>
            <a:r>
              <a:rPr lang="pt-PT" sz="3200" b="1">
                <a:solidFill>
                  <a:srgbClr val="FF0000"/>
                </a:solidFill>
                <a:latin typeface="Arial" charset="0"/>
              </a:rPr>
              <a:t>SUMMARY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body" idx="1"/>
          </p:nvPr>
        </p:nvSpPr>
        <p:spPr>
          <a:xfrm>
            <a:off x="685800" y="1905000"/>
            <a:ext cx="7772400" cy="1676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gn="ctr">
              <a:lnSpc>
                <a:spcPct val="140000"/>
              </a:lnSpc>
              <a:buFontTx/>
              <a:buNone/>
            </a:pPr>
            <a:r>
              <a:rPr lang="pt-PT" sz="5400" b="1">
                <a:solidFill>
                  <a:srgbClr val="000066"/>
                </a:solidFill>
                <a:latin typeface="Arial" charset="0"/>
              </a:rPr>
              <a:t>BACKGROUND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body" idx="1"/>
          </p:nvPr>
        </p:nvSpPr>
        <p:spPr>
          <a:xfrm>
            <a:off x="684213" y="1341438"/>
            <a:ext cx="8064500" cy="4824412"/>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nSpc>
                <a:spcPct val="120000"/>
              </a:lnSpc>
            </a:pPr>
            <a:r>
              <a:rPr lang="en-GB" sz="2800" b="1">
                <a:solidFill>
                  <a:srgbClr val="000066"/>
                </a:solidFill>
                <a:latin typeface="Arial" charset="0"/>
              </a:rPr>
              <a:t>Inexistence of a Generics Market</a:t>
            </a:r>
            <a:endParaRPr lang="pt-PT" sz="2800" b="1">
              <a:solidFill>
                <a:srgbClr val="000066"/>
              </a:solidFill>
              <a:latin typeface="Arial" charset="0"/>
            </a:endParaRPr>
          </a:p>
          <a:p>
            <a:pPr>
              <a:lnSpc>
                <a:spcPct val="120000"/>
              </a:lnSpc>
              <a:buFontTx/>
              <a:buNone/>
            </a:pPr>
            <a:r>
              <a:rPr lang="pt-PT" sz="2800" b="1">
                <a:solidFill>
                  <a:srgbClr val="000066"/>
                </a:solidFill>
                <a:latin typeface="Arial" charset="0"/>
              </a:rPr>
              <a:t>	0,34% in 2001</a:t>
            </a:r>
            <a:r>
              <a:rPr lang="en-GB" sz="2800" b="1">
                <a:solidFill>
                  <a:srgbClr val="000066"/>
                </a:solidFill>
                <a:latin typeface="Arial" charset="0"/>
              </a:rPr>
              <a:t> </a:t>
            </a:r>
          </a:p>
          <a:p>
            <a:pPr>
              <a:lnSpc>
                <a:spcPct val="120000"/>
              </a:lnSpc>
            </a:pPr>
            <a:r>
              <a:rPr lang="en-GB" sz="2800" b="1">
                <a:solidFill>
                  <a:srgbClr val="000066"/>
                </a:solidFill>
                <a:latin typeface="Arial" charset="0"/>
              </a:rPr>
              <a:t>Structural and Sustainability Problems in NHS</a:t>
            </a:r>
          </a:p>
          <a:p>
            <a:pPr>
              <a:lnSpc>
                <a:spcPct val="120000"/>
              </a:lnSpc>
              <a:buFontTx/>
              <a:buNone/>
            </a:pPr>
            <a:r>
              <a:rPr lang="pt-PT" sz="2800" b="1">
                <a:solidFill>
                  <a:srgbClr val="000066"/>
                </a:solidFill>
                <a:latin typeface="Arial" charset="0"/>
              </a:rPr>
              <a:t>	</a:t>
            </a:r>
            <a:r>
              <a:rPr lang="en-GB" sz="2800" b="1">
                <a:solidFill>
                  <a:srgbClr val="000066"/>
                </a:solidFill>
                <a:latin typeface="Arial" charset="0"/>
              </a:rPr>
              <a:t>Previous years - 10% average growth of the NHS expenditure on medicine</a:t>
            </a:r>
            <a:r>
              <a:rPr lang="pt-PT" sz="2800" b="1">
                <a:solidFill>
                  <a:srgbClr val="000066"/>
                </a:solidFill>
                <a:latin typeface="Arial" charset="0"/>
              </a:rPr>
              <a:t>s</a:t>
            </a:r>
          </a:p>
          <a:p>
            <a:pPr>
              <a:lnSpc>
                <a:spcPct val="120000"/>
              </a:lnSpc>
            </a:pPr>
            <a:r>
              <a:rPr lang="en-GB" sz="2800" b="1">
                <a:solidFill>
                  <a:srgbClr val="000066"/>
                </a:solidFill>
                <a:latin typeface="Arial" charset="0"/>
              </a:rPr>
              <a:t>Lack of awareness about generics</a:t>
            </a:r>
          </a:p>
          <a:p>
            <a:pPr>
              <a:lnSpc>
                <a:spcPct val="120000"/>
              </a:lnSpc>
              <a:buFontTx/>
              <a:buNone/>
            </a:pPr>
            <a:endParaRPr lang="pt-PT" sz="2800" b="1">
              <a:solidFill>
                <a:srgbClr val="000066"/>
              </a:solidFill>
              <a:latin typeface="Arial" charset="0"/>
            </a:endParaRPr>
          </a:p>
        </p:txBody>
      </p:sp>
      <p:sp>
        <p:nvSpPr>
          <p:cNvPr id="324613" name="Rectangle 5"/>
          <p:cNvSpPr>
            <a:spLocks noChangeArrowheads="1"/>
          </p:cNvSpPr>
          <p:nvPr/>
        </p:nvSpPr>
        <p:spPr bwMode="auto">
          <a:xfrm>
            <a:off x="2627313" y="26035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3200" b="1">
                <a:solidFill>
                  <a:srgbClr val="000066"/>
                </a:solidFill>
                <a:latin typeface="Arial" charset="0"/>
              </a:rPr>
              <a:t>Background 2001</a:t>
            </a:r>
            <a:endParaRPr lang="en-GB" sz="3200" b="1">
              <a:solidFill>
                <a:srgbClr val="000066"/>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ChangeArrowheads="1"/>
          </p:cNvSpPr>
          <p:nvPr/>
        </p:nvSpPr>
        <p:spPr bwMode="auto">
          <a:xfrm>
            <a:off x="573088" y="204788"/>
            <a:ext cx="82550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PT" sz="3200" b="1">
                <a:solidFill>
                  <a:srgbClr val="000066"/>
                </a:solidFill>
                <a:latin typeface="Arial" charset="0"/>
              </a:rPr>
              <a:t>Portuguese Medicines Policy on Generics</a:t>
            </a:r>
            <a:endParaRPr lang="pt-PT" sz="3200" b="1" u="sng">
              <a:solidFill>
                <a:srgbClr val="000066"/>
              </a:solidFill>
              <a:latin typeface="Arial" charset="0"/>
            </a:endParaRPr>
          </a:p>
          <a:p>
            <a:pPr algn="ctr"/>
            <a:r>
              <a:rPr lang="en-GB" sz="2200">
                <a:solidFill>
                  <a:srgbClr val="000066"/>
                </a:solidFill>
                <a:latin typeface="Arial" charset="0"/>
              </a:rPr>
              <a:t>In implementing a new Medicines Policy </a:t>
            </a:r>
            <a:r>
              <a:rPr lang="pt-PT" sz="2200">
                <a:solidFill>
                  <a:srgbClr val="000066"/>
                </a:solidFill>
                <a:latin typeface="Arial" charset="0"/>
              </a:rPr>
              <a:t>a </a:t>
            </a:r>
          </a:p>
          <a:p>
            <a:pPr algn="ctr"/>
            <a:r>
              <a:rPr lang="pt-PT" sz="2200">
                <a:solidFill>
                  <a:srgbClr val="000066"/>
                </a:solidFill>
                <a:latin typeface="Arial" charset="0"/>
              </a:rPr>
              <a:t>different set of </a:t>
            </a:r>
            <a:r>
              <a:rPr lang="en-GB" sz="2200">
                <a:solidFill>
                  <a:srgbClr val="000066"/>
                </a:solidFill>
                <a:latin typeface="Arial" charset="0"/>
              </a:rPr>
              <a:t>elements and interests have to be </a:t>
            </a:r>
            <a:r>
              <a:rPr lang="pt-PT" sz="2200">
                <a:solidFill>
                  <a:srgbClr val="000066"/>
                </a:solidFill>
                <a:latin typeface="Arial" charset="0"/>
              </a:rPr>
              <a:t>considered</a:t>
            </a:r>
            <a:endParaRPr lang="en-GB" sz="2200">
              <a:solidFill>
                <a:srgbClr val="000066"/>
              </a:solidFill>
              <a:latin typeface="Arial" charset="0"/>
            </a:endParaRPr>
          </a:p>
        </p:txBody>
      </p:sp>
      <p:sp>
        <p:nvSpPr>
          <p:cNvPr id="325637" name="Oval 5"/>
          <p:cNvSpPr>
            <a:spLocks noChangeArrowheads="1"/>
          </p:cNvSpPr>
          <p:nvPr/>
        </p:nvSpPr>
        <p:spPr bwMode="auto">
          <a:xfrm>
            <a:off x="3276600" y="2514600"/>
            <a:ext cx="2286000" cy="762000"/>
          </a:xfrm>
          <a:prstGeom prst="ellipse">
            <a:avLst/>
          </a:prstGeom>
          <a:solidFill>
            <a:srgbClr val="00FFFF"/>
          </a:solidFill>
          <a:ln w="9525">
            <a:solidFill>
              <a:srgbClr val="000000"/>
            </a:solidFill>
            <a:round/>
            <a:headEnd/>
            <a:tailEnd/>
          </a:ln>
        </p:spPr>
        <p:txBody>
          <a:bodyPr/>
          <a:lstStyle/>
          <a:p>
            <a:pPr algn="ctr"/>
            <a:r>
              <a:rPr lang="en-GB" sz="2000" b="1" u="sng">
                <a:solidFill>
                  <a:srgbClr val="000066"/>
                </a:solidFill>
                <a:latin typeface="Arial" charset="0"/>
              </a:rPr>
              <a:t>A</a:t>
            </a:r>
            <a:r>
              <a:rPr lang="pt-PT" sz="2000" b="1" u="sng">
                <a:solidFill>
                  <a:srgbClr val="000066"/>
                </a:solidFill>
                <a:latin typeface="Arial" charset="0"/>
              </a:rPr>
              <a:t>c</a:t>
            </a:r>
            <a:r>
              <a:rPr lang="en-GB" sz="2000" b="1" u="sng">
                <a:solidFill>
                  <a:srgbClr val="000066"/>
                </a:solidFill>
                <a:latin typeface="Arial" charset="0"/>
              </a:rPr>
              <a:t>cess</a:t>
            </a:r>
          </a:p>
        </p:txBody>
      </p:sp>
      <p:sp>
        <p:nvSpPr>
          <p:cNvPr id="325638" name="Oval 6"/>
          <p:cNvSpPr>
            <a:spLocks noChangeArrowheads="1"/>
          </p:cNvSpPr>
          <p:nvPr/>
        </p:nvSpPr>
        <p:spPr bwMode="auto">
          <a:xfrm>
            <a:off x="5410200" y="3267075"/>
            <a:ext cx="2667000" cy="1152525"/>
          </a:xfrm>
          <a:prstGeom prst="ellipse">
            <a:avLst/>
          </a:prstGeom>
          <a:solidFill>
            <a:srgbClr val="00FFFF"/>
          </a:solidFill>
          <a:ln w="9525">
            <a:solidFill>
              <a:srgbClr val="000000"/>
            </a:solidFill>
            <a:round/>
            <a:headEnd/>
            <a:tailEnd/>
          </a:ln>
        </p:spPr>
        <p:txBody>
          <a:bodyPr/>
          <a:lstStyle/>
          <a:p>
            <a:pPr algn="ctr"/>
            <a:r>
              <a:rPr lang="en-GB" sz="2000" b="1" u="sng">
                <a:solidFill>
                  <a:srgbClr val="000066"/>
                </a:solidFill>
                <a:latin typeface="Arial" charset="0"/>
              </a:rPr>
              <a:t>Efficacy and Safety</a:t>
            </a:r>
          </a:p>
        </p:txBody>
      </p:sp>
      <p:sp>
        <p:nvSpPr>
          <p:cNvPr id="325639" name="Oval 7"/>
          <p:cNvSpPr>
            <a:spLocks noChangeArrowheads="1"/>
          </p:cNvSpPr>
          <p:nvPr/>
        </p:nvSpPr>
        <p:spPr bwMode="auto">
          <a:xfrm>
            <a:off x="914400" y="3200400"/>
            <a:ext cx="2667000" cy="1216025"/>
          </a:xfrm>
          <a:prstGeom prst="ellipse">
            <a:avLst/>
          </a:prstGeom>
          <a:solidFill>
            <a:srgbClr val="00FFFF"/>
          </a:solidFill>
          <a:ln w="9525">
            <a:solidFill>
              <a:srgbClr val="000000"/>
            </a:solidFill>
            <a:round/>
            <a:headEnd/>
            <a:tailEnd/>
          </a:ln>
        </p:spPr>
        <p:txBody>
          <a:bodyPr/>
          <a:lstStyle/>
          <a:p>
            <a:pPr algn="ctr"/>
            <a:endParaRPr lang="en-GB" sz="800">
              <a:solidFill>
                <a:srgbClr val="000066"/>
              </a:solidFill>
              <a:latin typeface="Arial" charset="0"/>
            </a:endParaRPr>
          </a:p>
          <a:p>
            <a:pPr algn="ctr"/>
            <a:r>
              <a:rPr lang="en-GB" sz="2000" b="1" u="sng">
                <a:solidFill>
                  <a:srgbClr val="000066"/>
                </a:solidFill>
                <a:latin typeface="Arial" charset="0"/>
              </a:rPr>
              <a:t>Innovation and Quality</a:t>
            </a:r>
          </a:p>
        </p:txBody>
      </p:sp>
      <p:sp>
        <p:nvSpPr>
          <p:cNvPr id="325640" name="Oval 8"/>
          <p:cNvSpPr>
            <a:spLocks noChangeArrowheads="1"/>
          </p:cNvSpPr>
          <p:nvPr/>
        </p:nvSpPr>
        <p:spPr bwMode="auto">
          <a:xfrm>
            <a:off x="2971800" y="3124200"/>
            <a:ext cx="2895600" cy="1368425"/>
          </a:xfrm>
          <a:prstGeom prst="ellipse">
            <a:avLst/>
          </a:prstGeom>
          <a:solidFill>
            <a:srgbClr val="00FFFF"/>
          </a:solidFill>
          <a:ln w="9525">
            <a:solidFill>
              <a:srgbClr val="000000"/>
            </a:solidFill>
            <a:round/>
            <a:headEnd/>
            <a:tailEnd/>
          </a:ln>
        </p:spPr>
        <p:txBody>
          <a:bodyPr/>
          <a:lstStyle/>
          <a:p>
            <a:pPr algn="ctr"/>
            <a:r>
              <a:rPr lang="en-GB" sz="2000" b="1" u="sng">
                <a:solidFill>
                  <a:srgbClr val="000066"/>
                </a:solidFill>
                <a:latin typeface="Arial" charset="0"/>
              </a:rPr>
              <a:t>Sustainability of Health System</a:t>
            </a:r>
          </a:p>
        </p:txBody>
      </p:sp>
      <p:sp>
        <p:nvSpPr>
          <p:cNvPr id="325641" name="Oval 9"/>
          <p:cNvSpPr>
            <a:spLocks noChangeArrowheads="1"/>
          </p:cNvSpPr>
          <p:nvPr/>
        </p:nvSpPr>
        <p:spPr bwMode="auto">
          <a:xfrm>
            <a:off x="2987675" y="4343400"/>
            <a:ext cx="2955925" cy="914400"/>
          </a:xfrm>
          <a:prstGeom prst="ellipse">
            <a:avLst/>
          </a:prstGeom>
          <a:solidFill>
            <a:srgbClr val="00FFFF"/>
          </a:solidFill>
          <a:ln w="9525">
            <a:solidFill>
              <a:srgbClr val="000000"/>
            </a:solidFill>
            <a:round/>
            <a:headEnd/>
            <a:tailEnd/>
          </a:ln>
        </p:spPr>
        <p:txBody>
          <a:bodyPr/>
          <a:lstStyle/>
          <a:p>
            <a:pPr algn="ctr"/>
            <a:r>
              <a:rPr lang="en-GB" sz="2000" b="1" u="sng">
                <a:solidFill>
                  <a:srgbClr val="000066"/>
                </a:solidFill>
                <a:latin typeface="Arial" charset="0"/>
              </a:rPr>
              <a:t>Pharmaceutical Industry</a:t>
            </a:r>
          </a:p>
        </p:txBody>
      </p:sp>
      <p:sp>
        <p:nvSpPr>
          <p:cNvPr id="325645" name="Oval 13"/>
          <p:cNvSpPr>
            <a:spLocks noChangeArrowheads="1"/>
          </p:cNvSpPr>
          <p:nvPr/>
        </p:nvSpPr>
        <p:spPr bwMode="auto">
          <a:xfrm>
            <a:off x="533400" y="2362200"/>
            <a:ext cx="7924800" cy="3048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46" name="Text Box 14"/>
          <p:cNvSpPr txBox="1">
            <a:spLocks noChangeArrowheads="1"/>
          </p:cNvSpPr>
          <p:nvPr/>
        </p:nvSpPr>
        <p:spPr bwMode="auto">
          <a:xfrm>
            <a:off x="1600200" y="5502275"/>
            <a:ext cx="594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sz="2400" b="1">
                <a:solidFill>
                  <a:srgbClr val="FF0000"/>
                </a:solidFill>
                <a:latin typeface="Arial" charset="0"/>
              </a:rPr>
              <a:t>All Stakeholders have Responsibilities in Promoting Public Health</a:t>
            </a:r>
            <a:endParaRPr lang="en-GB" sz="2400" b="1">
              <a:solidFill>
                <a:srgbClr val="FF0000"/>
              </a:solidFill>
              <a:latin typeface="Arial" charset="0"/>
            </a:endParaRPr>
          </a:p>
        </p:txBody>
      </p:sp>
      <p:sp>
        <p:nvSpPr>
          <p:cNvPr id="325647" name="Rectangle 15"/>
          <p:cNvSpPr>
            <a:spLocks noChangeArrowheads="1"/>
          </p:cNvSpPr>
          <p:nvPr/>
        </p:nvSpPr>
        <p:spPr bwMode="auto">
          <a:xfrm>
            <a:off x="3352800" y="1600200"/>
            <a:ext cx="211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pt-PT" sz="2400" b="1">
                <a:solidFill>
                  <a:srgbClr val="FF0000"/>
                </a:solidFill>
                <a:latin typeface="Arial" charset="0"/>
              </a:rPr>
              <a:t>Public Health</a:t>
            </a:r>
            <a:endParaRPr lang="en-GB" sz="2400" b="1">
              <a:solidFill>
                <a:srgbClr val="FF0000"/>
              </a:solidFill>
              <a:latin typeface="Arial" charset="0"/>
            </a:endParaRPr>
          </a:p>
        </p:txBody>
      </p:sp>
      <p:sp>
        <p:nvSpPr>
          <p:cNvPr id="325652" name="AutoShape 20"/>
          <p:cNvSpPr>
            <a:spLocks noChangeArrowheads="1"/>
          </p:cNvSpPr>
          <p:nvPr/>
        </p:nvSpPr>
        <p:spPr bwMode="auto">
          <a:xfrm>
            <a:off x="4267200" y="1981200"/>
            <a:ext cx="304800" cy="304800"/>
          </a:xfrm>
          <a:prstGeom prst="upDownArrow">
            <a:avLst>
              <a:gd name="adj1" fmla="val 50000"/>
              <a:gd name="adj2" fmla="val 20000"/>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elo de apresentação predefinido">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PT" sz="5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PT" sz="5400" b="0" i="0" u="none" strike="noStrike" cap="none" normalizeH="0" baseline="0" smtClean="0">
            <a:ln>
              <a:noFill/>
            </a:ln>
            <a:solidFill>
              <a:schemeClr val="tx1"/>
            </a:solidFill>
            <a:effectLst/>
            <a:latin typeface="Times New Roman"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o de apresentação predefini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o de apresentação predefini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3366"/>
    </a:dk1>
    <a:lt1>
      <a:srgbClr val="FFFFFF"/>
    </a:lt1>
    <a:dk2>
      <a:srgbClr val="006666"/>
    </a:dk2>
    <a:lt2>
      <a:srgbClr val="003366"/>
    </a:lt2>
    <a:accent1>
      <a:srgbClr val="99CC99"/>
    </a:accent1>
    <a:accent2>
      <a:srgbClr val="93CC84"/>
    </a:accent2>
    <a:accent3>
      <a:srgbClr val="FFFFFF"/>
    </a:accent3>
    <a:accent4>
      <a:srgbClr val="002A56"/>
    </a:accent4>
    <a:accent5>
      <a:srgbClr val="CAE2CA"/>
    </a:accent5>
    <a:accent6>
      <a:srgbClr val="85B977"/>
    </a:accent6>
    <a:hlink>
      <a:srgbClr val="666699"/>
    </a:hlink>
    <a:folHlink>
      <a:srgbClr val="CC99FF"/>
    </a:folHlink>
  </a:clrScheme>
</a:themeOverride>
</file>

<file path=docProps/app.xml><?xml version="1.0" encoding="utf-8"?>
<Properties xmlns="http://schemas.openxmlformats.org/officeDocument/2006/extended-properties" xmlns:vt="http://schemas.openxmlformats.org/officeDocument/2006/docPropsVTypes">
  <TotalTime>3520</TotalTime>
  <Words>1408</Words>
  <Application>Microsoft Office PowerPoint</Application>
  <PresentationFormat>Ekran Gösterisi (4:3)</PresentationFormat>
  <Paragraphs>265</Paragraphs>
  <Slides>43</Slides>
  <Notes>43</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Katıştırılmış OLE Hizmet Programları</vt:lpstr>
      </vt:variant>
      <vt:variant>
        <vt:i4>2</vt:i4>
      </vt:variant>
      <vt:variant>
        <vt:lpstr>Slayt Başlıkları</vt:lpstr>
      </vt:variant>
      <vt:variant>
        <vt:i4>43</vt:i4>
      </vt:variant>
    </vt:vector>
  </HeadingPairs>
  <TitlesOfParts>
    <vt:vector size="51" baseType="lpstr">
      <vt:lpstr>Times New Roman</vt:lpstr>
      <vt:lpstr>Arial</vt:lpstr>
      <vt:lpstr>Wingdings</vt:lpstr>
      <vt:lpstr>Arial Narrow</vt:lpstr>
      <vt:lpstr>Tahoma</vt:lpstr>
      <vt:lpstr>Modelo de apresentação predefinido</vt:lpstr>
      <vt:lpstr>Imagem de mapa de bits</vt:lpstr>
      <vt:lpstr>Gráfico do Microsoft Excel</vt:lpstr>
      <vt:lpstr>PowerPoint Sunusu</vt:lpstr>
      <vt:lpstr>PowerPoint Sunusu</vt:lpstr>
      <vt:lpstr>PowerPoint Sunusu</vt:lpstr>
      <vt:lpstr>INFARMED Mission</vt:lpstr>
      <vt:lpstr>PowerPoint Sunusu</vt:lpstr>
      <vt:lpstr>SUMMARY</vt:lpstr>
      <vt:lpstr>PowerPoint Sunusu</vt:lpstr>
      <vt:lpstr>PowerPoint Sunusu</vt:lpstr>
      <vt:lpstr>PowerPoint Sunusu</vt:lpstr>
      <vt:lpstr>PowerPoint Sunusu</vt:lpstr>
      <vt:lpstr>Objectives of the Medicines Policy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INFARMED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 título de diapositivo</dc:title>
  <dc:creator>INFARMED</dc:creator>
  <cp:lastModifiedBy>User</cp:lastModifiedBy>
  <cp:revision>610</cp:revision>
  <cp:lastPrinted>2004-09-22T16:27:01Z</cp:lastPrinted>
  <dcterms:created xsi:type="dcterms:W3CDTF">2004-09-22T14:25:54Z</dcterms:created>
  <dcterms:modified xsi:type="dcterms:W3CDTF">2013-07-12T12:15:24Z</dcterms:modified>
</cp:coreProperties>
</file>